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8" r:id="rId7"/>
    <p:sldId id="269" r:id="rId8"/>
    <p:sldId id="270" r:id="rId9"/>
    <p:sldId id="271" r:id="rId10"/>
    <p:sldId id="272" r:id="rId11"/>
    <p:sldId id="276" r:id="rId12"/>
    <p:sldId id="257" r:id="rId13"/>
    <p:sldId id="258" r:id="rId14"/>
    <p:sldId id="273" r:id="rId15"/>
    <p:sldId id="274" r:id="rId16"/>
    <p:sldId id="275" r:id="rId17"/>
    <p:sldId id="267" r:id="rId18"/>
    <p:sldId id="266" r:id="rId19"/>
    <p:sldId id="260" r:id="rId20"/>
    <p:sldId id="259" r:id="rId21"/>
    <p:sldId id="277" r:id="rId22"/>
    <p:sldId id="261" r:id="rId23"/>
    <p:sldId id="284" r:id="rId24"/>
    <p:sldId id="283" r:id="rId25"/>
    <p:sldId id="278" r:id="rId26"/>
    <p:sldId id="279" r:id="rId27"/>
    <p:sldId id="280" r:id="rId28"/>
    <p:sldId id="281" r:id="rId29"/>
    <p:sldId id="282" r:id="rId30"/>
    <p:sldId id="285" r:id="rId31"/>
    <p:sldId id="287" r:id="rId32"/>
    <p:sldId id="288" r:id="rId33"/>
    <p:sldId id="289" r:id="rId34"/>
    <p:sldId id="286" r:id="rId35"/>
  </p:sldIdLst>
  <p:sldSz cx="9144000" cy="6858000" type="screen4x3"/>
  <p:notesSz cx="6856413" cy="9750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gsana New" pitchFamily="18" charset="-34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gsana New" pitchFamily="18" charset="-34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gsana New" pitchFamily="18" charset="-34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gsana New" pitchFamily="18" charset="-34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gsana New" pitchFamily="18" charset="-34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ngsana New" pitchFamily="18" charset="-34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ngsana New" pitchFamily="18" charset="-34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ngsana New" pitchFamily="18" charset="-34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ngsana New" pitchFamily="18" charset="-34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99FF"/>
    <a:srgbClr val="FF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168"/>
      </p:cViewPr>
      <p:guideLst>
        <p:guide orient="horz" pos="137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727F3-6FA9-4DF2-BA7E-F5CF514EF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66979-68F9-4C24-A302-ACF191288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3DB1F-44CE-44A2-9C15-CB9B4407C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1F66F-9B15-4DFB-9989-7CE68BF55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4289A-9BA5-4199-8D24-F75F2EFB0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D649A-B2D6-4D9A-B8BD-BE2FC378C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AF423-9EA0-4CB3-8DB0-29ADE28A9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4CB1C-19AA-49D7-BCCF-36B9EB4C6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1587C-6150-470B-87B2-0977BBE95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A4E69-98FF-45CE-919F-980287560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6556B-B9D2-4FE5-B6D8-4C30905A9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3B21293-471E-4E7B-A12B-CD2FEB26D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2300288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6000"/>
              <a:t>Geochemical  Exploration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3367088"/>
            <a:ext cx="9144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800"/>
              <a:t>(การสำรวจธรณีเคมี)</a:t>
            </a:r>
          </a:p>
        </p:txBody>
      </p:sp>
      <p:grpSp>
        <p:nvGrpSpPr>
          <p:cNvPr id="2052" name="Group 5"/>
          <p:cNvGrpSpPr>
            <a:grpSpLocks/>
          </p:cNvGrpSpPr>
          <p:nvPr/>
        </p:nvGrpSpPr>
        <p:grpSpPr bwMode="auto">
          <a:xfrm>
            <a:off x="0" y="0"/>
            <a:ext cx="10653713" cy="1114425"/>
            <a:chOff x="0" y="0"/>
            <a:chExt cx="6711" cy="702"/>
          </a:xfrm>
        </p:grpSpPr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hlink"/>
                </a:gs>
                <a:gs pos="100000">
                  <a:srgbClr val="FF99FF"/>
                </a:gs>
              </a:gsLst>
              <a:lin ang="0" scaled="1"/>
            </a:gradFill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3447" y="298"/>
              <a:ext cx="3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/>
                <a:t>	</a:t>
              </a: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Geochemical Exploration</a:t>
              </a:r>
              <a:endParaRPr lang="th-TH" sz="4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10653713" cy="1114425"/>
            <a:chOff x="0" y="0"/>
            <a:chExt cx="6711" cy="702"/>
          </a:xfrm>
        </p:grpSpPr>
        <p:sp>
          <p:nvSpPr>
            <p:cNvPr id="2048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hlink"/>
                </a:gs>
                <a:gs pos="100000">
                  <a:srgbClr val="FF99FF"/>
                </a:gs>
              </a:gsLst>
              <a:lin ang="0" scaled="1"/>
            </a:gradFill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0484" name="Text Box 4"/>
            <p:cNvSpPr txBox="1">
              <a:spLocks noChangeArrowheads="1"/>
            </p:cNvSpPr>
            <p:nvPr/>
          </p:nvSpPr>
          <p:spPr bwMode="auto">
            <a:xfrm>
              <a:off x="3447" y="298"/>
              <a:ext cx="3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/>
                <a:t>	</a:t>
              </a: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Geochemical Exploration</a:t>
              </a:r>
              <a:endParaRPr lang="th-TH" sz="4000"/>
            </a:p>
          </p:txBody>
        </p:sp>
      </p:grp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12795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i="1">
                <a:effectLst>
                  <a:outerShdw blurRad="38100" dist="38100" dir="2700000" algn="tl">
                    <a:srgbClr val="C0C0C0"/>
                  </a:outerShdw>
                </a:effectLst>
              </a:rPr>
              <a:t>Examples of dispersion in different environments and stages</a:t>
            </a:r>
            <a:endParaRPr lang="th-TH" sz="4000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1269" name="Line 7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4419600" y="2147888"/>
            <a:ext cx="167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/>
              <a:t> Environment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304800" y="25146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/>
              <a:t>Stage</a:t>
            </a:r>
            <a:endParaRPr lang="th-TH" sz="2800"/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0" y="3124200"/>
            <a:ext cx="9144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/>
              <a:t>   </a:t>
            </a:r>
            <a:r>
              <a:rPr lang="th-TH" sz="2800" b="1"/>
              <a:t>Primary         </a:t>
            </a:r>
            <a:r>
              <a:rPr lang="th-TH" sz="1800"/>
              <a:t>Diffusion of metals into wallrock		Precipitation of traces of metals on	             		around hydrothermal deposit during		sea floor near a vo</a:t>
            </a:r>
            <a:r>
              <a:rPr lang="en-US" sz="1800"/>
              <a:t>l</a:t>
            </a:r>
            <a:r>
              <a:rPr lang="th-TH" sz="1800"/>
              <a:t>canogenic deposit	             		ore deposition</a:t>
            </a:r>
          </a:p>
          <a:p>
            <a:pPr>
              <a:spcBef>
                <a:spcPct val="50000"/>
              </a:spcBef>
            </a:pPr>
            <a:r>
              <a:rPr lang="th-TH"/>
              <a:t>   </a:t>
            </a:r>
            <a:r>
              <a:rPr lang="th-TH" sz="2800" b="1"/>
              <a:t>Secondary      </a:t>
            </a:r>
            <a:r>
              <a:rPr lang="th-TH"/>
              <a:t>Diffusion of metals from ore deposit		</a:t>
            </a:r>
            <a:r>
              <a:rPr lang="th-TH" sz="1800"/>
              <a:t>Weathering of sulfide ore </a:t>
            </a:r>
            <a:r>
              <a:rPr lang="th-TH"/>
              <a:t>deposit		             undergoing metamorphism  </a:t>
            </a:r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2209800" y="2528888"/>
            <a:ext cx="167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/>
              <a:t> Deep-seated</a:t>
            </a:r>
          </a:p>
        </p:txBody>
      </p:sp>
      <p:sp>
        <p:nvSpPr>
          <p:cNvPr id="11274" name="Text Box 12"/>
          <p:cNvSpPr txBox="1">
            <a:spLocks noChangeArrowheads="1"/>
          </p:cNvSpPr>
          <p:nvPr/>
        </p:nvSpPr>
        <p:spPr bwMode="auto">
          <a:xfrm>
            <a:off x="6324600" y="2528888"/>
            <a:ext cx="167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/>
              <a:t> Surficial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10653713" cy="1114425"/>
            <a:chOff x="0" y="0"/>
            <a:chExt cx="6711" cy="702"/>
          </a:xfrm>
        </p:grpSpPr>
        <p:sp>
          <p:nvSpPr>
            <p:cNvPr id="286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hlink"/>
                </a:gs>
                <a:gs pos="100000">
                  <a:srgbClr val="FF99FF"/>
                </a:gs>
              </a:gsLst>
              <a:lin ang="0" scaled="1"/>
            </a:gradFill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3447" y="298"/>
              <a:ext cx="3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/>
                <a:t>	</a:t>
              </a: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Geochemical Exploration</a:t>
              </a:r>
              <a:endParaRPr lang="th-TH" sz="4000"/>
            </a:p>
          </p:txBody>
        </p:sp>
      </p:grp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914400" y="990600"/>
            <a:ext cx="36083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Geochemical  Mobility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925513" y="1905000"/>
            <a:ext cx="1906587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  <a:spcBef>
                <a:spcPct val="40000"/>
              </a:spcBef>
              <a:defRPr/>
            </a:pPr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-  mobile</a:t>
            </a:r>
          </a:p>
          <a:p>
            <a:pPr>
              <a:lnSpc>
                <a:spcPct val="60000"/>
              </a:lnSpc>
              <a:spcBef>
                <a:spcPct val="40000"/>
              </a:spcBef>
              <a:defRPr/>
            </a:pPr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-  immobile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-762000" y="3429000"/>
            <a:ext cx="96012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/>
              <a:t>	</a:t>
            </a:r>
            <a:r>
              <a:rPr lang="th-TH" sz="1600" b="1">
                <a:latin typeface="Times New Roman" pitchFamily="18" charset="0"/>
              </a:rPr>
              <a:t>Factors controlling             Viscosity of magma						 	 	Size, shape, density of material								Medium &amp; modes of transportation							Geochemical characteristics of 								material or element</a:t>
            </a:r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>
            <a:off x="1928813" y="3929063"/>
            <a:ext cx="642937" cy="4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2"/>
          <p:cNvGrpSpPr>
            <a:grpSpLocks/>
          </p:cNvGrpSpPr>
          <p:nvPr/>
        </p:nvGrpSpPr>
        <p:grpSpPr bwMode="auto">
          <a:xfrm>
            <a:off x="0" y="0"/>
            <a:ext cx="10653713" cy="1114425"/>
            <a:chOff x="0" y="0"/>
            <a:chExt cx="6711" cy="702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hlink"/>
                </a:gs>
                <a:gs pos="100000">
                  <a:srgbClr val="FF99FF"/>
                </a:gs>
              </a:gsLst>
              <a:lin ang="0" scaled="1"/>
            </a:gradFill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074" name="Text Box 2"/>
            <p:cNvSpPr txBox="1">
              <a:spLocks noChangeArrowheads="1"/>
            </p:cNvSpPr>
            <p:nvPr/>
          </p:nvSpPr>
          <p:spPr bwMode="auto">
            <a:xfrm>
              <a:off x="3447" y="298"/>
              <a:ext cx="3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/>
                <a:t>	</a:t>
              </a: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Geochemical Exploration</a:t>
              </a:r>
              <a:endParaRPr lang="th-TH" sz="4000"/>
            </a:p>
          </p:txBody>
        </p:sp>
      </p:grp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-200025" y="11430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/>
              <a:t>	     </a:t>
            </a:r>
            <a:r>
              <a:rPr lang="th-TH" sz="4000" b="1" i="1"/>
              <a:t>หลักการ</a:t>
            </a:r>
            <a:endParaRPr lang="th-TH" sz="4000"/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-200025" y="1833563"/>
            <a:ext cx="91440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/>
              <a:t>	     </a:t>
            </a:r>
            <a:r>
              <a:rPr lang="th-TH" sz="3600"/>
              <a:t>การแสดงตัวหรือกระจายตัวของธาตุหรือแร่ที่สนใจซึ่งมักเกิด	ขึ้นรอบ ๆ แหล่งแร่นั้น ๆ  ธาตุแต่ละชนิดจะมีการแสดงตัวหรือ	กระจายตัวต่างกันตาม	ลักษณะทางธรณีวิทยาหรือระยะที่ห่างจาก	แหล่งแร่  การแสดงตัวนี้อาจจะเป็นผลมาจาก	</a:t>
            </a:r>
          </a:p>
        </p:txBody>
      </p:sp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-200025" y="4191000"/>
            <a:ext cx="9144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dirty="0"/>
              <a:t>	     * </a:t>
            </a:r>
            <a:r>
              <a:rPr lang="th-TH" sz="3600" dirty="0"/>
              <a:t>กระบวนการเกิดแหล่งแร่โดยตรง </a:t>
            </a:r>
            <a:r>
              <a:rPr lang="en-US" sz="3600" dirty="0"/>
              <a:t>(Primary Process)</a:t>
            </a:r>
            <a:r>
              <a:rPr lang="th-TH" sz="3600" dirty="0"/>
              <a:t>		      * กระบวนการเกิดแหล่งแร่ที่สัมพันธ์กับ</a:t>
            </a:r>
            <a:r>
              <a:rPr lang="th-TH" sz="3600" dirty="0" smtClean="0"/>
              <a:t>กระบวนการ    	เปลี่ยน</a:t>
            </a:r>
            <a:r>
              <a:rPr lang="th-TH" sz="3600" dirty="0"/>
              <a:t>	แปลงของพื้นผิว (</a:t>
            </a:r>
            <a:r>
              <a:rPr lang="en-US" sz="3600" dirty="0"/>
              <a:t>Secondary Process</a:t>
            </a:r>
            <a:r>
              <a:rPr lang="th-TH" sz="3600" dirty="0"/>
              <a:t>)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10653713" cy="1114425"/>
            <a:chOff x="0" y="0"/>
            <a:chExt cx="6711" cy="702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hlink"/>
                </a:gs>
                <a:gs pos="100000">
                  <a:srgbClr val="FF99FF"/>
                </a:gs>
              </a:gsLst>
              <a:lin ang="0" scaled="1"/>
            </a:gradFill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3447" y="298"/>
              <a:ext cx="3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/>
                <a:t>	</a:t>
              </a: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Geochemical Exploration</a:t>
              </a:r>
              <a:endParaRPr lang="th-TH" sz="4000"/>
            </a:p>
          </p:txBody>
        </p:sp>
      </p:grp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1970088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4000" dirty="0"/>
              <a:t>	</a:t>
            </a:r>
            <a:r>
              <a:rPr lang="th-TH" sz="3600" dirty="0"/>
              <a:t>     </a:t>
            </a:r>
            <a:r>
              <a:rPr lang="th-TH" sz="3600" dirty="0" smtClean="0">
                <a:cs typeface="+mj-cs"/>
              </a:rPr>
              <a:t>ถ้า</a:t>
            </a:r>
            <a:r>
              <a:rPr lang="th-TH" sz="3600" dirty="0">
                <a:cs typeface="+mj-cs"/>
              </a:rPr>
              <a:t>มีการตรวจวัดและทำการศึกษาธาตุหรือแร่ที่เกิดสัมพันธ์ กระบวนการทั้ง 2 กระบวนการตามธรรมชาติอย่างเป็นระบบจะสามารถพบ </a:t>
            </a:r>
            <a:r>
              <a:rPr lang="en-US" sz="3600" dirty="0">
                <a:cs typeface="+mj-cs"/>
              </a:rPr>
              <a:t>“ </a:t>
            </a: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ความผิดปกติ (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anomalies</a:t>
            </a: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) ”</a:t>
            </a:r>
            <a:r>
              <a:rPr lang="th-TH" sz="3600" dirty="0">
                <a:cs typeface="+mj-cs"/>
              </a:rPr>
              <a:t> ทางธรณีเคมีขึ้นได้และ ถ้าหากเกิดความผิดปกติในบางธาตุมากเพียงพอก็จะเป็นตัวการสำคัญที่จะบ่งชี้ถึงบริเวณการเกิดแร่ (</a:t>
            </a:r>
            <a:r>
              <a:rPr lang="en-US" sz="3600" dirty="0" smtClean="0">
                <a:cs typeface="+mj-cs"/>
              </a:rPr>
              <a:t>mineralization</a:t>
            </a:r>
            <a:r>
              <a:rPr lang="th-TH" sz="3600" dirty="0">
                <a:cs typeface="+mj-cs"/>
              </a:rPr>
              <a:t>) ที่มีความสัมพันธ์กับการสำรวจแร่ </a:t>
            </a:r>
            <a:r>
              <a:rPr lang="en-US" sz="3600" dirty="0">
                <a:cs typeface="+mj-cs"/>
              </a:rPr>
              <a:t>(Mineral Exploration) </a:t>
            </a:r>
            <a:r>
              <a:rPr lang="en-US" sz="3600" dirty="0" err="1">
                <a:cs typeface="+mj-cs"/>
              </a:rPr>
              <a:t>ได้</a:t>
            </a:r>
            <a:endParaRPr lang="th-TH" sz="36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10653713" cy="1114425"/>
            <a:chOff x="0" y="0"/>
            <a:chExt cx="6711" cy="702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hlink"/>
                </a:gs>
                <a:gs pos="100000">
                  <a:srgbClr val="FF99FF"/>
                </a:gs>
              </a:gsLst>
              <a:lin ang="0" scaled="1"/>
            </a:gradFill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5604" name="Text Box 4"/>
            <p:cNvSpPr txBox="1">
              <a:spLocks noChangeArrowheads="1"/>
            </p:cNvSpPr>
            <p:nvPr/>
          </p:nvSpPr>
          <p:spPr bwMode="auto">
            <a:xfrm>
              <a:off x="3447" y="298"/>
              <a:ext cx="3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/>
                <a:t>	</a:t>
              </a: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Geochemical Exploration</a:t>
              </a:r>
              <a:endParaRPr lang="th-TH" sz="4000"/>
            </a:p>
          </p:txBody>
        </p:sp>
      </p:grp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0" y="1603375"/>
            <a:ext cx="91440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/>
              <a:t>	</a:t>
            </a:r>
            <a:r>
              <a:rPr lang="th-TH" sz="4400" b="1" i="1"/>
              <a:t>Type</a:t>
            </a:r>
            <a:r>
              <a:rPr lang="en-US" sz="4400" b="1" i="1"/>
              <a:t>s</a:t>
            </a:r>
            <a:r>
              <a:rPr lang="th-TH" sz="4400" b="1" i="1"/>
              <a:t> of anomaly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th-TH" sz="4400"/>
              <a:t>	</a:t>
            </a:r>
            <a:r>
              <a:rPr lang="th-TH" sz="4000"/>
              <a:t>*   Significant anomaly:  related to mineralization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th-TH" sz="4000"/>
              <a:t>	*   Nonsignificant anomaly: not related to mineralizatio</a:t>
            </a:r>
            <a:r>
              <a:rPr lang="en-US" sz="4000"/>
              <a:t>n</a:t>
            </a:r>
            <a:r>
              <a:rPr lang="th-TH" sz="4000"/>
              <a:t> (high background source rocks, contamination of sample, sampling error, </a:t>
            </a:r>
            <a:r>
              <a:rPr lang="en-US" sz="4000"/>
              <a:t>and </a:t>
            </a:r>
            <a:r>
              <a:rPr lang="th-TH" sz="4000"/>
              <a:t>analytical error)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10653713" cy="1114425"/>
            <a:chOff x="0" y="0"/>
            <a:chExt cx="6711" cy="702"/>
          </a:xfrm>
        </p:grpSpPr>
        <p:sp>
          <p:nvSpPr>
            <p:cNvPr id="266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hlink"/>
                </a:gs>
                <a:gs pos="100000">
                  <a:srgbClr val="FF99FF"/>
                </a:gs>
              </a:gsLst>
              <a:lin ang="0" scaled="1"/>
            </a:gradFill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6628" name="Text Box 4"/>
            <p:cNvSpPr txBox="1">
              <a:spLocks noChangeArrowheads="1"/>
            </p:cNvSpPr>
            <p:nvPr/>
          </p:nvSpPr>
          <p:spPr bwMode="auto">
            <a:xfrm>
              <a:off x="3447" y="298"/>
              <a:ext cx="3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/>
                <a:t>	</a:t>
              </a: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Geochemical Exploration</a:t>
              </a:r>
              <a:endParaRPr lang="th-TH" sz="4000"/>
            </a:p>
          </p:txBody>
        </p:sp>
      </p:grp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0" y="1603375"/>
            <a:ext cx="9144000" cy="336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4400" dirty="0"/>
              <a:t>	</a:t>
            </a:r>
            <a:r>
              <a:rPr lang="th-TH" sz="4400" b="1" i="1" dirty="0"/>
              <a:t>Target elements and Pathfinder elements</a:t>
            </a:r>
          </a:p>
          <a:p>
            <a:pPr>
              <a:lnSpc>
                <a:spcPct val="80000"/>
              </a:lnSpc>
              <a:spcBef>
                <a:spcPct val="40000"/>
              </a:spcBef>
              <a:defRPr/>
            </a:pPr>
            <a:r>
              <a:rPr lang="th-TH" sz="4400" dirty="0"/>
              <a:t>	</a:t>
            </a:r>
            <a:r>
              <a:rPr lang="th-TH" sz="4000" dirty="0"/>
              <a:t>* </a:t>
            </a:r>
            <a:r>
              <a:rPr lang="th-TH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Target elements</a:t>
            </a:r>
            <a:r>
              <a:rPr lang="th-TH" sz="4000" dirty="0"/>
              <a:t>: </a:t>
            </a:r>
            <a:r>
              <a:rPr lang="th-TH" sz="3400" dirty="0"/>
              <a:t>ธาตุเป้าหมายจัดได้ว่าเป็นธาตุตัวบ่งชี้โดยตรง</a:t>
            </a:r>
          </a:p>
          <a:p>
            <a:pPr>
              <a:lnSpc>
                <a:spcPct val="80000"/>
              </a:lnSpc>
              <a:spcBef>
                <a:spcPct val="40000"/>
              </a:spcBef>
              <a:defRPr/>
            </a:pPr>
            <a:r>
              <a:rPr lang="th-TH" sz="3400" dirty="0"/>
              <a:t>     ซึ่งก็คือธาตุหลักที่เป็นองค์ประกอบสำคัญของสินแร่ที่เราสนใจอยู่ใน</a:t>
            </a:r>
            <a:r>
              <a:rPr lang="th-TH" sz="3400" dirty="0" smtClean="0"/>
              <a:t>แหล่งแร่</a:t>
            </a:r>
            <a:r>
              <a:rPr lang="th-TH" sz="3400" dirty="0"/>
              <a:t>นั้น เช่น ทองในสายแร่ </a:t>
            </a:r>
            <a:r>
              <a:rPr lang="en-US" sz="3400" dirty="0"/>
              <a:t>quartz </a:t>
            </a:r>
            <a:r>
              <a:rPr lang="th-TH" sz="3400" dirty="0"/>
              <a:t>เป็นต้น</a:t>
            </a:r>
          </a:p>
          <a:p>
            <a:pPr>
              <a:lnSpc>
                <a:spcPct val="80000"/>
              </a:lnSpc>
              <a:spcBef>
                <a:spcPct val="40000"/>
              </a:spcBef>
              <a:defRPr/>
            </a:pPr>
            <a:r>
              <a:rPr lang="th-TH" sz="4000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10653713" cy="1114425"/>
            <a:chOff x="0" y="0"/>
            <a:chExt cx="6711" cy="702"/>
          </a:xfrm>
        </p:grpSpPr>
        <p:sp>
          <p:nvSpPr>
            <p:cNvPr id="276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hlink"/>
                </a:gs>
                <a:gs pos="100000">
                  <a:srgbClr val="FF99FF"/>
                </a:gs>
              </a:gsLst>
              <a:lin ang="0" scaled="1"/>
            </a:gradFill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7652" name="Text Box 4"/>
            <p:cNvSpPr txBox="1">
              <a:spLocks noChangeArrowheads="1"/>
            </p:cNvSpPr>
            <p:nvPr/>
          </p:nvSpPr>
          <p:spPr bwMode="auto">
            <a:xfrm>
              <a:off x="3447" y="298"/>
              <a:ext cx="3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/>
                <a:t>	</a:t>
              </a: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Geochemical Exploration</a:t>
              </a:r>
              <a:endParaRPr lang="th-TH" sz="4000"/>
            </a:p>
          </p:txBody>
        </p:sp>
      </p:grp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0" y="1603375"/>
            <a:ext cx="914400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4400" dirty="0"/>
              <a:t>	</a:t>
            </a:r>
            <a:r>
              <a:rPr lang="th-TH" sz="4000" dirty="0"/>
              <a:t>* </a:t>
            </a:r>
            <a:r>
              <a:rPr lang="th-TH" sz="4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Pathfinder</a:t>
            </a:r>
            <a:r>
              <a:rPr lang="th-TH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h-TH" sz="4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elements</a:t>
            </a:r>
            <a:r>
              <a:rPr lang="th-TH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h-TH" sz="4000" dirty="0"/>
              <a:t>: </a:t>
            </a:r>
            <a:r>
              <a:rPr lang="th-TH" sz="3400" dirty="0"/>
              <a:t>เป็นธาตุที่พบเสมอปะปนอยู่ในแหล่ง แร่นั้น ซึ่งมักมีมากและส่วนใหญ่จะสามารถตรวจวัดได้ดีกว่าหรือง่ายกว่า  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3400" dirty="0"/>
              <a:t>มีการแพร่กระจายตัวได้ดีกว่าธาตุเป้าหมายที่เราสนใจ ตัวอย่างเช่น </a:t>
            </a:r>
            <a:r>
              <a:rPr lang="en-US" sz="3400" dirty="0"/>
              <a:t>As </a:t>
            </a:r>
            <a:r>
              <a:rPr lang="th-TH" sz="3400" dirty="0"/>
              <a:t>เป็นธาตุ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3400" dirty="0"/>
              <a:t>แม่สื่อที่สำคัญให้กับแหล่งแร่ </a:t>
            </a:r>
            <a:r>
              <a:rPr lang="en-US" sz="3400" dirty="0"/>
              <a:t>massive sulfide </a:t>
            </a:r>
            <a:r>
              <a:rPr lang="th-TH" sz="3400" dirty="0"/>
              <a:t>เป็นต้น  </a:t>
            </a:r>
          </a:p>
          <a:p>
            <a:pPr>
              <a:lnSpc>
                <a:spcPct val="60000"/>
              </a:lnSpc>
              <a:spcBef>
                <a:spcPct val="40000"/>
              </a:spcBef>
              <a:defRPr/>
            </a:pPr>
            <a:r>
              <a:rPr lang="th-TH" sz="4000" dirty="0"/>
              <a:t>	  </a:t>
            </a:r>
            <a:r>
              <a:rPr lang="th-TH" sz="3600" i="1" dirty="0" err="1"/>
              <a:t>Pathfinder</a:t>
            </a:r>
            <a:r>
              <a:rPr lang="th-TH" sz="3600" i="1" dirty="0"/>
              <a:t> </a:t>
            </a:r>
            <a:r>
              <a:rPr lang="th-TH" sz="3600" i="1" dirty="0" err="1"/>
              <a:t>elements</a:t>
            </a:r>
            <a:r>
              <a:rPr lang="th-TH" sz="3600" i="1" dirty="0"/>
              <a:t>  -  </a:t>
            </a:r>
            <a:r>
              <a:rPr lang="en-US" sz="3600" i="1" dirty="0"/>
              <a:t>abundance, </a:t>
            </a:r>
          </a:p>
          <a:p>
            <a:pPr>
              <a:lnSpc>
                <a:spcPct val="60000"/>
              </a:lnSpc>
              <a:spcBef>
                <a:spcPct val="40000"/>
              </a:spcBef>
              <a:defRPr/>
            </a:pPr>
            <a:r>
              <a:rPr lang="en-US" sz="3600" i="1" dirty="0"/>
              <a:t>				 -  easily to analyzed </a:t>
            </a:r>
          </a:p>
          <a:p>
            <a:pPr>
              <a:lnSpc>
                <a:spcPct val="60000"/>
              </a:lnSpc>
              <a:spcBef>
                <a:spcPct val="40000"/>
              </a:spcBef>
              <a:defRPr/>
            </a:pPr>
            <a:r>
              <a:rPr lang="en-US" sz="3600" i="1" dirty="0"/>
              <a:t>				 -  high mobility</a:t>
            </a:r>
            <a:r>
              <a:rPr lang="th-TH" sz="4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10653713" cy="1114425"/>
            <a:chOff x="0" y="0"/>
            <a:chExt cx="6711" cy="70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hlink"/>
                </a:gs>
                <a:gs pos="100000">
                  <a:srgbClr val="FF99FF"/>
                </a:gs>
              </a:gsLst>
              <a:lin ang="0" scaled="1"/>
            </a:gradFill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3447" y="298"/>
              <a:ext cx="3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/>
                <a:t>	</a:t>
              </a: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Geochemical Exploration</a:t>
              </a:r>
              <a:endParaRPr lang="th-TH" sz="4000"/>
            </a:p>
          </p:txBody>
        </p:sp>
      </p:grp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0" y="1833563"/>
            <a:ext cx="9144000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/>
              <a:t>	</a:t>
            </a:r>
            <a:r>
              <a:rPr lang="th-TH" sz="4600"/>
              <a:t>Geochemical Surveys </a:t>
            </a:r>
            <a:r>
              <a:rPr lang="en-US" sz="4600"/>
              <a:t>are usually classified as</a:t>
            </a:r>
            <a:r>
              <a:rPr lang="en-US" sz="4400"/>
              <a:t>	</a:t>
            </a:r>
          </a:p>
          <a:p>
            <a:pPr>
              <a:spcBef>
                <a:spcPct val="50000"/>
              </a:spcBef>
            </a:pPr>
            <a:r>
              <a:rPr lang="en-US" sz="3600"/>
              <a:t>	</a:t>
            </a:r>
            <a:r>
              <a:rPr lang="en-US" sz="4000"/>
              <a:t>*   Reconnaissance surveys</a:t>
            </a:r>
          </a:p>
          <a:p>
            <a:pPr>
              <a:spcBef>
                <a:spcPct val="50000"/>
              </a:spcBef>
            </a:pPr>
            <a:r>
              <a:rPr lang="en-US" sz="4000"/>
              <a:t>	*   Detailed surveys</a:t>
            </a:r>
          </a:p>
          <a:p>
            <a:pPr>
              <a:spcBef>
                <a:spcPct val="50000"/>
              </a:spcBef>
            </a:pPr>
            <a:r>
              <a:rPr lang="en-US" sz="3600"/>
              <a:t>		</a:t>
            </a:r>
            <a:endParaRPr lang="th-TH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10653713" cy="1114425"/>
            <a:chOff x="0" y="0"/>
            <a:chExt cx="6711" cy="702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hlink"/>
                </a:gs>
                <a:gs pos="100000">
                  <a:srgbClr val="FF99FF"/>
                </a:gs>
              </a:gsLst>
              <a:lin ang="0" scaled="1"/>
            </a:gradFill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3447" y="298"/>
              <a:ext cx="3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/>
                <a:t>	</a:t>
              </a: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Geochemical Exploration</a:t>
              </a:r>
              <a:endParaRPr lang="th-TH" sz="4000"/>
            </a:p>
          </p:txBody>
        </p:sp>
      </p:grp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38113" y="1676400"/>
            <a:ext cx="91440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th-TH" sz="4000"/>
              <a:t>	We can also be classified according to the material    sampled in the survey , that is</a:t>
            </a:r>
            <a:r>
              <a:rPr lang="en-US" sz="4000"/>
              <a:t>	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3600"/>
              <a:t>		</a:t>
            </a:r>
            <a:r>
              <a:rPr lang="en-US" sz="4000"/>
              <a:t>*   Soil		*   Vegetation				*   Sediment		*   Water					*   Rock		*   Vapor	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4000"/>
              <a:t>	Some of these media are more effective or more efficient  in </a:t>
            </a:r>
            <a:r>
              <a:rPr lang="en-US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reconnaissance surveys</a:t>
            </a:r>
            <a:r>
              <a:rPr lang="en-US" sz="4000"/>
              <a:t>, others are more suitable in </a:t>
            </a:r>
            <a:r>
              <a:rPr lang="en-US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detailed surveys</a:t>
            </a:r>
            <a:r>
              <a:rPr lang="en-US" sz="4000"/>
              <a:t>.</a:t>
            </a:r>
            <a:r>
              <a:rPr lang="en-US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0"/>
            <a:ext cx="10653713" cy="1114425"/>
            <a:chOff x="0" y="0"/>
            <a:chExt cx="6711" cy="702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hlink"/>
                </a:gs>
                <a:gs pos="100000">
                  <a:srgbClr val="FF99FF"/>
                </a:gs>
              </a:gsLst>
              <a:lin ang="0" scaled="1"/>
            </a:gradFill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3447" y="298"/>
              <a:ext cx="3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/>
                <a:t>	</a:t>
              </a: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Geochemical Exploration</a:t>
              </a:r>
              <a:endParaRPr lang="th-TH" sz="4000"/>
            </a:p>
          </p:txBody>
        </p:sp>
      </p:grp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009650" y="1219200"/>
            <a:ext cx="3938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Reconnaissance surveys</a:t>
            </a:r>
            <a:endParaRPr lang="th-TH" sz="40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19063" y="21336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th-TH" sz="4000"/>
              <a:t>	Purpose is to search a relatively lager area for indications   of ore and draw attention to local areas of interest.</a:t>
            </a:r>
            <a:endParaRPr lang="en-US" sz="40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973138" y="3276600"/>
            <a:ext cx="292735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Detailed surveys</a:t>
            </a:r>
            <a:r>
              <a:rPr lang="en-US" sz="4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76213" y="4033838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th-TH" sz="4000"/>
              <a:t>	Purpose is to outline mineralized ground and to pinpoint the mineralized source with the grestest possible precision, preparatory to physical exploration by trenching, drilling or underground work. </a:t>
            </a:r>
            <a:endParaRPr lang="en-US" sz="40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0653713" cy="1114425"/>
            <a:chOff x="0" y="0"/>
            <a:chExt cx="6711" cy="702"/>
          </a:xfrm>
        </p:grpSpPr>
        <p:sp>
          <p:nvSpPr>
            <p:cNvPr id="1024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hlink"/>
                </a:gs>
                <a:gs pos="100000">
                  <a:srgbClr val="FF99FF"/>
                </a:gs>
              </a:gsLst>
              <a:lin ang="0" scaled="1"/>
            </a:gradFill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3447" y="298"/>
              <a:ext cx="3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/>
                <a:t>	</a:t>
              </a: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Geochemical Exploration</a:t>
              </a:r>
              <a:endParaRPr lang="th-TH" sz="4000"/>
            </a:p>
          </p:txBody>
        </p:sp>
      </p:grp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3048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Basic Principles in Geochemical Exploration</a:t>
            </a:r>
            <a:endParaRPr lang="th-TH" sz="40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11430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000" b="1" i="1"/>
              <a:t>	ขั้นตอนของการสำรวจ </a:t>
            </a:r>
          </a:p>
          <a:p>
            <a:pPr>
              <a:lnSpc>
                <a:spcPct val="30000"/>
              </a:lnSpc>
              <a:spcBef>
                <a:spcPct val="20000"/>
              </a:spcBef>
            </a:pPr>
            <a:r>
              <a:rPr lang="th-TH" sz="4000" b="1" i="1"/>
              <a:t>	( </a:t>
            </a:r>
            <a:r>
              <a:rPr lang="en-US" sz="4000" b="1" i="1"/>
              <a:t>Sequence of Exploration Geochemistry )</a:t>
            </a:r>
            <a:endParaRPr lang="th-TH" sz="4000" b="1" i="1"/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0" y="0"/>
            <a:ext cx="10653713" cy="1114425"/>
            <a:chOff x="0" y="0"/>
            <a:chExt cx="6711" cy="702"/>
          </a:xfrm>
        </p:grpSpPr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hlink"/>
                </a:gs>
                <a:gs pos="100000">
                  <a:srgbClr val="FF99FF"/>
                </a:gs>
              </a:gsLst>
              <a:lin ang="0" scaled="1"/>
            </a:gradFill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3447" y="298"/>
              <a:ext cx="3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/>
                <a:t>	</a:t>
              </a: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Geochemical Exploration</a:t>
              </a:r>
              <a:endParaRPr lang="th-TH" sz="4000"/>
            </a:p>
          </p:txBody>
        </p:sp>
      </p:grp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914400" y="2497138"/>
            <a:ext cx="9144000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th-TH" sz="3600"/>
              <a:t>1.   การเลือกวิธี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th-TH" sz="3600"/>
              <a:t>2.   โปรแกรมการเก็บตัวอย่างเบื้องต้น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th-TH" sz="3600"/>
              <a:t>3.   วิธีการวิเคราะห์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th-TH" sz="3600"/>
              <a:t>4.   วิเคราะห์ข้อมูลทางสถิติ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th-TH" sz="3600"/>
              <a:t>5.    ความมั่นใจในค่าผิดปกติที่ปรากฏ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th-TH" sz="3600"/>
              <a:t>6.    การกำหนดพื้นที่เป้าหมาย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11430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000" b="1" i="1" dirty="0"/>
              <a:t>	วิธีการสำรวจและการนำไปใช้ </a:t>
            </a:r>
          </a:p>
          <a:p>
            <a:pPr>
              <a:lnSpc>
                <a:spcPct val="30000"/>
              </a:lnSpc>
              <a:spcBef>
                <a:spcPct val="20000"/>
              </a:spcBef>
            </a:pPr>
            <a:r>
              <a:rPr lang="th-TH" sz="4000" b="1" i="1" dirty="0"/>
              <a:t>	( </a:t>
            </a:r>
            <a:r>
              <a:rPr lang="en-US" sz="4000" b="1" i="1" dirty="0" smtClean="0"/>
              <a:t>Method </a:t>
            </a:r>
            <a:r>
              <a:rPr lang="en-US" sz="4000" b="1" i="1" dirty="0"/>
              <a:t>and Application )</a:t>
            </a:r>
            <a:endParaRPr lang="th-TH" sz="4000" b="1" i="1" dirty="0"/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0" y="0"/>
            <a:ext cx="10653713" cy="1114425"/>
            <a:chOff x="0" y="0"/>
            <a:chExt cx="6711" cy="702"/>
          </a:xfrm>
        </p:grpSpPr>
        <p:sp>
          <p:nvSpPr>
            <p:cNvPr id="2970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hlink"/>
                </a:gs>
                <a:gs pos="100000">
                  <a:srgbClr val="FF99FF"/>
                </a:gs>
              </a:gsLst>
              <a:lin ang="0" scaled="1"/>
            </a:gradFill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9701" name="Text Box 5"/>
            <p:cNvSpPr txBox="1">
              <a:spLocks noChangeArrowheads="1"/>
            </p:cNvSpPr>
            <p:nvPr/>
          </p:nvSpPr>
          <p:spPr bwMode="auto">
            <a:xfrm>
              <a:off x="3447" y="298"/>
              <a:ext cx="3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/>
                <a:t>	</a:t>
              </a: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Geochemical Exploration</a:t>
              </a:r>
              <a:endParaRPr lang="th-TH" sz="4000"/>
            </a:p>
          </p:txBody>
        </p:sp>
      </p:grp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-76200" y="2511425"/>
            <a:ext cx="9144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th-TH" sz="3400"/>
              <a:t>	แสดงถึงการสำรวจทางธรณีเคมีที่สำคัญจนอาจเรียกได้เป็นกฎตายตัวว่า</a:t>
            </a:r>
          </a:p>
          <a:p>
            <a:pPr>
              <a:lnSpc>
                <a:spcPct val="20000"/>
              </a:lnSpc>
              <a:spcBef>
                <a:spcPct val="20000"/>
              </a:spcBef>
            </a:pPr>
            <a:endParaRPr lang="th-TH" sz="340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3600"/>
              <a:t>  	*   Reconnaissance survey </a:t>
            </a:r>
            <a:r>
              <a:rPr lang="th-TH" sz="3600"/>
              <a:t>มักทำโดยการสำรวจ </a:t>
            </a:r>
            <a:r>
              <a:rPr lang="en-US" sz="3600"/>
              <a:t>stream-sediment  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3600"/>
              <a:t>    survey</a:t>
            </a:r>
            <a:endParaRPr lang="th-TH" sz="4000" i="1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th-TH" sz="3600"/>
              <a:t> 	</a:t>
            </a:r>
            <a:r>
              <a:rPr lang="en-US" sz="3600"/>
              <a:t>*   Detailed survey </a:t>
            </a:r>
            <a:r>
              <a:rPr lang="th-TH" sz="3400"/>
              <a:t>มักใช้วิธีการเก็บตัวอย่างดินไปวิเคราะห์</a:t>
            </a:r>
            <a:r>
              <a:rPr lang="th-TH" sz="3600"/>
              <a:t> </a:t>
            </a:r>
            <a:endParaRPr lang="en-US" sz="360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3600"/>
              <a:t>    soil survey.</a:t>
            </a:r>
            <a:endParaRPr lang="th-TH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10653713" cy="1114425"/>
            <a:chOff x="0" y="0"/>
            <a:chExt cx="6711" cy="702"/>
          </a:xfrm>
        </p:grpSpPr>
        <p:sp>
          <p:nvSpPr>
            <p:cNvPr id="921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hlink"/>
                </a:gs>
                <a:gs pos="100000">
                  <a:srgbClr val="FF99FF"/>
                </a:gs>
              </a:gsLst>
              <a:lin ang="0" scaled="1"/>
            </a:gradFill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3447" y="298"/>
              <a:ext cx="3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/>
                <a:t>	</a:t>
              </a: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Geochemical Exploration</a:t>
              </a:r>
              <a:endParaRPr lang="th-TH" sz="4000"/>
            </a:p>
          </p:txBody>
        </p:sp>
      </p:grp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793750" y="990600"/>
            <a:ext cx="2940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Reconnaissance stage</a:t>
            </a:r>
            <a:endParaRPr lang="th-TH" sz="40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940425" y="990600"/>
            <a:ext cx="1984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Detailed stage</a:t>
            </a:r>
            <a:endParaRPr lang="th-TH" sz="40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3557" name="Group 10"/>
          <p:cNvGrpSpPr>
            <a:grpSpLocks/>
          </p:cNvGrpSpPr>
          <p:nvPr/>
        </p:nvGrpSpPr>
        <p:grpSpPr bwMode="auto">
          <a:xfrm>
            <a:off x="381000" y="4953000"/>
            <a:ext cx="3878263" cy="519113"/>
            <a:chOff x="480" y="3276"/>
            <a:chExt cx="2443" cy="327"/>
          </a:xfrm>
        </p:grpSpPr>
        <p:sp>
          <p:nvSpPr>
            <p:cNvPr id="23567" name="Oval 8"/>
            <p:cNvSpPr>
              <a:spLocks noChangeArrowheads="1"/>
            </p:cNvSpPr>
            <p:nvPr/>
          </p:nvSpPr>
          <p:spPr bwMode="auto">
            <a:xfrm>
              <a:off x="480" y="3456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528" y="3276"/>
              <a:ext cx="239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/>
                <a:t>Background sediment or water sample</a:t>
              </a:r>
              <a:endParaRPr lang="th-TH" sz="4000" b="1" i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3558" name="Oval 12"/>
          <p:cNvSpPr>
            <a:spLocks noChangeArrowheads="1"/>
          </p:cNvSpPr>
          <p:nvPr/>
        </p:nvSpPr>
        <p:spPr bwMode="auto">
          <a:xfrm>
            <a:off x="381000" y="567848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457200" y="5405438"/>
            <a:ext cx="3736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/>
              <a:t>Anomalous sediment or water sample</a:t>
            </a:r>
            <a:endParaRPr lang="th-TH" sz="40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5543550" y="4965700"/>
            <a:ext cx="2457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/>
              <a:t>Background soil sample</a:t>
            </a:r>
            <a:endParaRPr lang="th-TH" sz="40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1" name="Oval 15"/>
          <p:cNvSpPr>
            <a:spLocks noChangeArrowheads="1"/>
          </p:cNvSpPr>
          <p:nvPr/>
        </p:nvSpPr>
        <p:spPr bwMode="auto">
          <a:xfrm>
            <a:off x="5470525" y="52260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543550" y="5367338"/>
            <a:ext cx="2392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/>
              <a:t>Anomalous soil sample</a:t>
            </a:r>
            <a:endParaRPr lang="th-TH" sz="40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3" name="Oval 17"/>
          <p:cNvSpPr>
            <a:spLocks noChangeArrowheads="1"/>
          </p:cNvSpPr>
          <p:nvPr/>
        </p:nvSpPr>
        <p:spPr bwMode="auto">
          <a:xfrm>
            <a:off x="5457825" y="5611813"/>
            <a:ext cx="104775" cy="1158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3564" name="Oval 19" descr="Wide downward diagonal"/>
          <p:cNvSpPr>
            <a:spLocks noChangeArrowheads="1"/>
          </p:cNvSpPr>
          <p:nvPr/>
        </p:nvSpPr>
        <p:spPr bwMode="auto">
          <a:xfrm>
            <a:off x="5213350" y="5943600"/>
            <a:ext cx="304800" cy="149225"/>
          </a:xfrm>
          <a:prstGeom prst="ellipse">
            <a:avLst/>
          </a:prstGeom>
          <a:pattFill prst="wdDnDiag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5519738" y="5713413"/>
            <a:ext cx="536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/>
              <a:t>Ore</a:t>
            </a:r>
            <a:endParaRPr lang="th-TH" sz="40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566" name="Picture 21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200" y="1765300"/>
            <a:ext cx="69342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000" b="1" i="1"/>
              <a:t>	Sample Preparation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0" y="0"/>
            <a:ext cx="10653713" cy="1114425"/>
            <a:chOff x="0" y="0"/>
            <a:chExt cx="6711" cy="702"/>
          </a:xfrm>
        </p:grpSpPr>
        <p:sp>
          <p:nvSpPr>
            <p:cNvPr id="3686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hlink"/>
                </a:gs>
                <a:gs pos="100000">
                  <a:srgbClr val="FF99FF"/>
                </a:gs>
              </a:gsLst>
              <a:lin ang="0" scaled="1"/>
            </a:gradFill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6869" name="Text Box 5"/>
            <p:cNvSpPr txBox="1">
              <a:spLocks noChangeArrowheads="1"/>
            </p:cNvSpPr>
            <p:nvPr/>
          </p:nvSpPr>
          <p:spPr bwMode="auto">
            <a:xfrm>
              <a:off x="3447" y="298"/>
              <a:ext cx="3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/>
                <a:t>	</a:t>
              </a: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Geochemical Exploration</a:t>
              </a:r>
              <a:endParaRPr lang="th-TH" sz="4000"/>
            </a:p>
          </p:txBody>
        </p:sp>
      </p:grp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0" y="2422525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000" b="1" i="1"/>
              <a:t>	- Grinding</a:t>
            </a:r>
          </a:p>
          <a:p>
            <a:r>
              <a:rPr lang="th-TH" sz="4000" b="1" i="1"/>
              <a:t>	- Decomposition</a:t>
            </a:r>
          </a:p>
          <a:p>
            <a:r>
              <a:rPr lang="th-TH" sz="4000" b="1" i="1"/>
              <a:t>	- Preconcentration : Extraction, Ion-exchange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10653713" cy="1114425"/>
            <a:chOff x="0" y="0"/>
            <a:chExt cx="6711" cy="702"/>
          </a:xfrm>
        </p:grpSpPr>
        <p:sp>
          <p:nvSpPr>
            <p:cNvPr id="3584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hlink"/>
                </a:gs>
                <a:gs pos="100000">
                  <a:srgbClr val="FF99FF"/>
                </a:gs>
              </a:gsLst>
              <a:lin ang="0" scaled="1"/>
            </a:gradFill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5844" name="Text Box 4"/>
            <p:cNvSpPr txBox="1">
              <a:spLocks noChangeArrowheads="1"/>
            </p:cNvSpPr>
            <p:nvPr/>
          </p:nvSpPr>
          <p:spPr bwMode="auto">
            <a:xfrm>
              <a:off x="3447" y="298"/>
              <a:ext cx="3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/>
                <a:t>	</a:t>
              </a: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Geochemical Exploration</a:t>
              </a:r>
              <a:endParaRPr lang="th-TH" sz="4000"/>
            </a:p>
          </p:txBody>
        </p:sp>
      </p:grp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000" b="1" i="1"/>
              <a:t>	Sample Types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882650" y="1981200"/>
            <a:ext cx="65849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4000"/>
              <a:t>*   Rock  sample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4000"/>
              <a:t> *   Soil  sample  		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4000"/>
              <a:t>*   Vegetation  sample 				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4000"/>
              <a:t>*   Sediment  sample 	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4000"/>
              <a:t>*   Water  sample 				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4000"/>
              <a:t>* Vapor  sample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10653713" cy="1114425"/>
            <a:chOff x="0" y="0"/>
            <a:chExt cx="6711" cy="702"/>
          </a:xfrm>
        </p:grpSpPr>
        <p:sp>
          <p:nvSpPr>
            <p:cNvPr id="307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hlink"/>
                </a:gs>
                <a:gs pos="100000">
                  <a:srgbClr val="FF99FF"/>
                </a:gs>
              </a:gsLst>
              <a:lin ang="0" scaled="1"/>
            </a:gradFill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0724" name="Text Box 4"/>
            <p:cNvSpPr txBox="1">
              <a:spLocks noChangeArrowheads="1"/>
            </p:cNvSpPr>
            <p:nvPr/>
          </p:nvSpPr>
          <p:spPr bwMode="auto">
            <a:xfrm>
              <a:off x="3447" y="298"/>
              <a:ext cx="3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/>
                <a:t>	</a:t>
              </a: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Geochemical Exploration</a:t>
              </a:r>
              <a:endParaRPr lang="th-TH" sz="4000"/>
            </a:p>
          </p:txBody>
        </p:sp>
      </p:grp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0" y="12192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/>
              <a:t>	การเก็บตัวอย่างหิน </a:t>
            </a:r>
            <a:r>
              <a:rPr lang="en-US" sz="4000"/>
              <a:t>(Rock sampling)</a:t>
            </a:r>
            <a:endParaRPr lang="th-TH" sz="2800"/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0" y="2085975"/>
            <a:ext cx="9144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/>
              <a:t>	-  </a:t>
            </a:r>
            <a:r>
              <a:rPr lang="th-TH" sz="3600"/>
              <a:t>ตัวอย่างหินที่เก็บต้องสะอาด, สด, ขนาดแปรผันตามตัวอย่าง	เม็ดแร่</a:t>
            </a:r>
          </a:p>
          <a:p>
            <a:pPr>
              <a:spcBef>
                <a:spcPct val="50000"/>
              </a:spcBef>
            </a:pPr>
            <a:r>
              <a:rPr lang="th-TH" sz="3600"/>
              <a:t>	</a:t>
            </a:r>
            <a:r>
              <a:rPr lang="th-TH" sz="4000"/>
              <a:t>-  </a:t>
            </a:r>
            <a:r>
              <a:rPr lang="th-TH" sz="3600"/>
              <a:t>ตัวอย่างหินที่เป็นตัวแทนเฉพาะจุด แต่ข้อมูลที่ได้จากการ  		วิเคราะห์สัมพันธ์โดยตรงกับ </a:t>
            </a:r>
            <a:r>
              <a:rPr lang="en-US" sz="3600"/>
              <a:t>primary halo</a:t>
            </a:r>
            <a:endParaRPr lang="th-TH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10653713" cy="1114425"/>
            <a:chOff x="0" y="0"/>
            <a:chExt cx="6711" cy="702"/>
          </a:xfrm>
        </p:grpSpPr>
        <p:sp>
          <p:nvSpPr>
            <p:cNvPr id="317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hlink"/>
                </a:gs>
                <a:gs pos="100000">
                  <a:srgbClr val="FF99FF"/>
                </a:gs>
              </a:gsLst>
              <a:lin ang="0" scaled="1"/>
            </a:gradFill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1748" name="Text Box 4"/>
            <p:cNvSpPr txBox="1">
              <a:spLocks noChangeArrowheads="1"/>
            </p:cNvSpPr>
            <p:nvPr/>
          </p:nvSpPr>
          <p:spPr bwMode="auto">
            <a:xfrm>
              <a:off x="3447" y="298"/>
              <a:ext cx="3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/>
                <a:t>	</a:t>
              </a: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Geochemical Exploration</a:t>
              </a:r>
              <a:endParaRPr lang="th-TH" sz="4000"/>
            </a:p>
          </p:txBody>
        </p:sp>
      </p:grp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0" y="13557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/>
              <a:t>	การเก็บตัวอย่างดิน </a:t>
            </a:r>
            <a:r>
              <a:rPr lang="en-US" sz="4000"/>
              <a:t>(Soil sampling)</a:t>
            </a:r>
            <a:endParaRPr lang="th-TH" sz="2800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152400" y="2335213"/>
            <a:ext cx="9144000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th-TH" sz="4000"/>
              <a:t>	-  </a:t>
            </a:r>
            <a:r>
              <a:rPr lang="th-TH" sz="3600"/>
              <a:t>ต้องทราบว่าเป็นดินอะไร, เป็น </a:t>
            </a:r>
            <a:r>
              <a:rPr lang="en-US" sz="3600"/>
              <a:t>transported </a:t>
            </a:r>
            <a:r>
              <a:rPr lang="th-TH" sz="3600"/>
              <a:t>หรือ </a:t>
            </a:r>
            <a:r>
              <a:rPr lang="en-US" sz="3600"/>
              <a:t>residual soil,</a:t>
            </a:r>
          </a:p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th-TH" sz="3600"/>
              <a:t>เป็นดินสมบูรณ์หรือดินเกิดใหม่ (</a:t>
            </a:r>
            <a:r>
              <a:rPr lang="en-US" sz="3600"/>
              <a:t>mature </a:t>
            </a:r>
            <a:r>
              <a:rPr lang="th-TH" sz="3600"/>
              <a:t>or </a:t>
            </a:r>
            <a:r>
              <a:rPr lang="en-US" sz="3600"/>
              <a:t>juvenile), </a:t>
            </a:r>
            <a:r>
              <a:rPr lang="th-TH" sz="3600"/>
              <a:t>เป็นดินที่มีชั้นหรือ</a:t>
            </a:r>
          </a:p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th-TH" sz="3600"/>
              <a:t>ไม่มีชั้น </a:t>
            </a:r>
            <a:r>
              <a:rPr lang="en-US" sz="3600"/>
              <a:t>(zonal or azonal)</a:t>
            </a:r>
          </a:p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th-TH" sz="4000"/>
              <a:t>	-  </a:t>
            </a:r>
            <a:r>
              <a:rPr lang="th-TH" sz="3600"/>
              <a:t>โดยทั่วไปทางธรณีเคมีเรามักเก็บตัวอย่างดินจากชั้น </a:t>
            </a:r>
            <a:r>
              <a:rPr lang="en-US" sz="3600"/>
              <a:t> B</a:t>
            </a:r>
          </a:p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en-US" sz="3600"/>
              <a:t>	</a:t>
            </a:r>
            <a:endParaRPr lang="th-TH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10653713" cy="1114425"/>
            <a:chOff x="0" y="0"/>
            <a:chExt cx="6711" cy="702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hlink"/>
                </a:gs>
                <a:gs pos="100000">
                  <a:srgbClr val="FF99FF"/>
                </a:gs>
              </a:gsLst>
              <a:lin ang="0" scaled="1"/>
            </a:gradFill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2772" name="Text Box 4"/>
            <p:cNvSpPr txBox="1">
              <a:spLocks noChangeArrowheads="1"/>
            </p:cNvSpPr>
            <p:nvPr/>
          </p:nvSpPr>
          <p:spPr bwMode="auto">
            <a:xfrm>
              <a:off x="3447" y="298"/>
              <a:ext cx="3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/>
                <a:t>	</a:t>
              </a: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Geochemical Exploration</a:t>
              </a:r>
              <a:endParaRPr lang="th-TH" sz="4000"/>
            </a:p>
          </p:txBody>
        </p:sp>
      </p:grp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0" y="1371600"/>
            <a:ext cx="91440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th-TH" sz="4000"/>
              <a:t>	</a:t>
            </a:r>
            <a:r>
              <a:rPr lang="th-TH" sz="3600"/>
              <a:t>การเก็บตัวอย่างดินมี 2 แบบ คือ</a:t>
            </a:r>
            <a:r>
              <a:rPr lang="en-US" sz="3600"/>
              <a:t> </a:t>
            </a:r>
          </a:p>
          <a:p>
            <a:pPr>
              <a:spcBef>
                <a:spcPct val="30000"/>
              </a:spcBef>
            </a:pPr>
            <a:r>
              <a:rPr lang="en-US" sz="3600"/>
              <a:t>	1. แบบสี่เหลี่ยม (grid pattern)</a:t>
            </a:r>
          </a:p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en-US" sz="3600"/>
              <a:t>	2. แบบสันเขา (ridge and spur pattern)	</a:t>
            </a:r>
          </a:p>
          <a:p>
            <a:pPr>
              <a:spcBef>
                <a:spcPct val="50000"/>
              </a:spcBef>
            </a:pPr>
            <a:endParaRPr lang="th-TH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0"/>
            <a:ext cx="10653713" cy="1114425"/>
            <a:chOff x="0" y="0"/>
            <a:chExt cx="6711" cy="702"/>
          </a:xfrm>
        </p:grpSpPr>
        <p:sp>
          <p:nvSpPr>
            <p:cNvPr id="337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hlink"/>
                </a:gs>
                <a:gs pos="100000">
                  <a:srgbClr val="FF99FF"/>
                </a:gs>
              </a:gsLst>
              <a:lin ang="0" scaled="1"/>
            </a:gradFill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3796" name="Text Box 4"/>
            <p:cNvSpPr txBox="1">
              <a:spLocks noChangeArrowheads="1"/>
            </p:cNvSpPr>
            <p:nvPr/>
          </p:nvSpPr>
          <p:spPr bwMode="auto">
            <a:xfrm>
              <a:off x="3447" y="298"/>
              <a:ext cx="3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/>
                <a:t>	</a:t>
              </a: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Geochemical Exploration</a:t>
              </a:r>
              <a:endParaRPr lang="th-TH" sz="4000"/>
            </a:p>
          </p:txBody>
        </p:sp>
      </p:grp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2857500" y="1263650"/>
            <a:ext cx="3467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แบบสี่เหลี่ยม (grid pattern)</a:t>
            </a:r>
            <a:endParaRPr lang="th-TH" sz="3600"/>
          </a:p>
        </p:txBody>
      </p:sp>
      <p:pic>
        <p:nvPicPr>
          <p:cNvPr id="29700" name="Picture 6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8850" y="2117725"/>
            <a:ext cx="25527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5863" y="2038350"/>
            <a:ext cx="3538537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-304800" y="4495800"/>
            <a:ext cx="45720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600"/>
              <a:t>	การเก็บตัวอย่างดินแบบสี่เหลี่ยมจตุรัส 	เมื่อไม่สามารถคาดการณ์การวางตัวของ 	แร่เป้าหมายได้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4114800" y="4495800"/>
            <a:ext cx="45720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th-TH" sz="2600"/>
              <a:t>	การเก็บตัวอย่างดินแบบสี่เหลี่ยมจตุรัส 	เพื่อใช้วิเคราะห์หาปริมาณสารหนูที่ไร้	รูปแแบบการกระจายตัวในดินเกิดกับที่	เหนือบริเวณแหล่งแร่ทองคำ </a:t>
            </a:r>
            <a:r>
              <a:rPr lang="en-US" sz="2600"/>
              <a:t>Sierra 	Leone </a:t>
            </a:r>
            <a:r>
              <a:rPr lang="th-TH" sz="2600"/>
              <a:t>อเมริกา  ขนาดตะกอน 80 เมช                 	</a:t>
            </a:r>
            <a:r>
              <a:rPr lang="en-US" sz="2600"/>
              <a:t>(Mather, 1959)</a:t>
            </a:r>
            <a:endParaRPr lang="th-TH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0"/>
            <a:ext cx="10653713" cy="1114425"/>
            <a:chOff x="0" y="0"/>
            <a:chExt cx="6711" cy="702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hlink"/>
                </a:gs>
                <a:gs pos="100000">
                  <a:srgbClr val="FF99FF"/>
                </a:gs>
              </a:gsLst>
              <a:lin ang="0" scaled="1"/>
            </a:gradFill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4820" name="Text Box 4"/>
            <p:cNvSpPr txBox="1">
              <a:spLocks noChangeArrowheads="1"/>
            </p:cNvSpPr>
            <p:nvPr/>
          </p:nvSpPr>
          <p:spPr bwMode="auto">
            <a:xfrm>
              <a:off x="3447" y="298"/>
              <a:ext cx="3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/>
                <a:t>	</a:t>
              </a: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Geochemical Exploration</a:t>
              </a:r>
              <a:endParaRPr lang="th-TH" sz="4000"/>
            </a:p>
          </p:txBody>
        </p:sp>
      </p:grp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2133600" y="1219200"/>
            <a:ext cx="475615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en-US" sz="3600"/>
              <a:t>แบบสันเขา (ridge and spur pattern)	</a:t>
            </a:r>
          </a:p>
          <a:p>
            <a:pPr>
              <a:spcBef>
                <a:spcPct val="50000"/>
              </a:spcBef>
            </a:pPr>
            <a:endParaRPr lang="th-TH" sz="3600"/>
          </a:p>
        </p:txBody>
      </p:sp>
      <p:pic>
        <p:nvPicPr>
          <p:cNvPr id="30724" name="Picture 6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0050" y="1778000"/>
            <a:ext cx="32639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0" y="5181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/>
              <a:t>การเก็บตัวอย่างแบบสันเขา </a:t>
            </a:r>
            <a:r>
              <a:rPr lang="en-US" sz="2800"/>
              <a:t>(ridge and spur pattern) </a:t>
            </a:r>
            <a:r>
              <a:rPr lang="th-TH" sz="2800"/>
              <a:t>เกาะเซบู ฟิลิปปินส์ ขนาดตะกอน 80 เมช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10653713" cy="1114425"/>
            <a:chOff x="0" y="0"/>
            <a:chExt cx="6711" cy="702"/>
          </a:xfrm>
        </p:grpSpPr>
        <p:sp>
          <p:nvSpPr>
            <p:cNvPr id="1126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hlink"/>
                </a:gs>
                <a:gs pos="100000">
                  <a:srgbClr val="FF99FF"/>
                </a:gs>
              </a:gsLst>
              <a:lin ang="0" scaled="1"/>
            </a:gradFill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3447" y="298"/>
              <a:ext cx="3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/>
                <a:t>	</a:t>
              </a: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Geochemical Exploration</a:t>
              </a:r>
              <a:endParaRPr lang="th-TH" sz="4000"/>
            </a:p>
          </p:txBody>
        </p:sp>
      </p:grp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-317500" y="1492250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h-TH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    Geochemistry							    </a:t>
            </a:r>
            <a:r>
              <a:rPr lang="th-TH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*  </a:t>
            </a:r>
            <a:r>
              <a:rPr lang="th-TH" sz="4000" dirty="0"/>
              <a:t>Distribution of abundance of elements			    </a:t>
            </a:r>
            <a:r>
              <a:rPr lang="th-TH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*  </a:t>
            </a:r>
            <a:r>
              <a:rPr lang="th-TH" sz="4000" dirty="0"/>
              <a:t>Study of Distribution and Migration of elements</a:t>
            </a:r>
            <a:r>
              <a:rPr lang="th-TH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	</a:t>
            </a:r>
            <a:endParaRPr lang="th-TH" sz="4000" dirty="0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-317500" y="3597275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h-TH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    </a:t>
            </a:r>
            <a:r>
              <a:rPr lang="th-TH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Geochemistry is applied to Geochemical exploration </a:t>
            </a:r>
            <a:r>
              <a:rPr lang="th-TH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by  </a:t>
            </a:r>
            <a:r>
              <a:rPr lang="th-TH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used </a:t>
            </a:r>
            <a:r>
              <a:rPr lang="th-TH" sz="4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Geochemical principles</a:t>
            </a:r>
            <a:r>
              <a:rPr lang="th-TH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th-TH" sz="4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information in </a:t>
            </a:r>
            <a:r>
              <a:rPr lang="th-TH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solving human </a:t>
            </a:r>
            <a:r>
              <a:rPr lang="th-TH" sz="4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needs.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0"/>
            <a:ext cx="10653713" cy="1114425"/>
            <a:chOff x="0" y="0"/>
            <a:chExt cx="6711" cy="702"/>
          </a:xfrm>
        </p:grpSpPr>
        <p:sp>
          <p:nvSpPr>
            <p:cNvPr id="3789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hlink"/>
                </a:gs>
                <a:gs pos="100000">
                  <a:srgbClr val="FF99FF"/>
                </a:gs>
              </a:gsLst>
              <a:lin ang="0" scaled="1"/>
            </a:gradFill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7892" name="Text Box 4"/>
            <p:cNvSpPr txBox="1">
              <a:spLocks noChangeArrowheads="1"/>
            </p:cNvSpPr>
            <p:nvPr/>
          </p:nvSpPr>
          <p:spPr bwMode="auto">
            <a:xfrm>
              <a:off x="3447" y="298"/>
              <a:ext cx="3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/>
                <a:t>	</a:t>
              </a: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Geochemical Exploration</a:t>
              </a:r>
              <a:endParaRPr lang="th-TH" sz="4000"/>
            </a:p>
          </p:txBody>
        </p:sp>
      </p:grpSp>
      <p:pic>
        <p:nvPicPr>
          <p:cNvPr id="31747" name="Picture 5" descr="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0"/>
            <a:ext cx="575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10653713" cy="1114425"/>
            <a:chOff x="0" y="0"/>
            <a:chExt cx="6711" cy="702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hlink"/>
                </a:gs>
                <a:gs pos="100000">
                  <a:srgbClr val="FF99FF"/>
                </a:gs>
              </a:gsLst>
              <a:lin ang="0" scaled="1"/>
            </a:gradFill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9940" name="Text Box 4"/>
            <p:cNvSpPr txBox="1">
              <a:spLocks noChangeArrowheads="1"/>
            </p:cNvSpPr>
            <p:nvPr/>
          </p:nvSpPr>
          <p:spPr bwMode="auto">
            <a:xfrm>
              <a:off x="3447" y="298"/>
              <a:ext cx="3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/>
                <a:t>	</a:t>
              </a: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Geochemical Exploration</a:t>
              </a:r>
              <a:endParaRPr lang="th-TH" sz="4000"/>
            </a:p>
          </p:txBody>
        </p:sp>
      </p:grp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304800" y="1876425"/>
            <a:ext cx="9144000" cy="335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th-TH" sz="4000" dirty="0"/>
              <a:t>	เมื่อผ่านการวิเคราะห์ในห้องปฏิบัติการแล้ว ขั้นตอนที่</a:t>
            </a:r>
          </a:p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th-TH" sz="4000" dirty="0"/>
              <a:t>สำคัญอีกขั้นตอนหนึ่งในการทำ</a:t>
            </a:r>
            <a:r>
              <a:rPr lang="en-US" sz="4000" dirty="0"/>
              <a:t> Geochemical Survey </a:t>
            </a:r>
            <a:r>
              <a:rPr lang="th-TH" sz="4000" dirty="0"/>
              <a:t>คือ การ</a:t>
            </a:r>
          </a:p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th-TH" sz="4000" dirty="0"/>
              <a:t>วิเคราะห์ข้อมูลธรณีเคมี </a:t>
            </a:r>
            <a:r>
              <a:rPr lang="en-US" sz="4000" dirty="0" smtClean="0"/>
              <a:t>(Data Analysis) </a:t>
            </a:r>
            <a:r>
              <a:rPr lang="th-TH" sz="4000" dirty="0" smtClean="0"/>
              <a:t>และ</a:t>
            </a:r>
            <a:r>
              <a:rPr lang="th-TH" sz="4000" dirty="0"/>
              <a:t>นำข้อมูลดังกล่าวมาหาค่าต่าง ๆ </a:t>
            </a:r>
            <a:r>
              <a:rPr lang="th-TH" sz="4000" dirty="0" smtClean="0"/>
              <a:t>ในด้าน</a:t>
            </a:r>
            <a:r>
              <a:rPr lang="th-TH" sz="4000" dirty="0"/>
              <a:t>สถิติเพื่อแก้ค่า </a:t>
            </a:r>
            <a:r>
              <a:rPr lang="en-US" sz="4000" dirty="0"/>
              <a:t>error </a:t>
            </a:r>
            <a:r>
              <a:rPr lang="th-TH" sz="4000" dirty="0"/>
              <a:t>ที่จะเกิดขึ้นในกระบวนการข้างต้น</a:t>
            </a:r>
            <a:r>
              <a:rPr lang="th-TH" sz="4000" dirty="0" smtClean="0"/>
              <a:t>ที่ผ่าน</a:t>
            </a:r>
            <a:r>
              <a:rPr lang="th-TH" sz="4000" dirty="0"/>
              <a:t>ได้</a:t>
            </a:r>
            <a:endParaRPr lang="en-US" sz="3600" dirty="0"/>
          </a:p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en-US" sz="3600" dirty="0"/>
              <a:t>	</a:t>
            </a:r>
            <a:endParaRPr lang="th-T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0" y="0"/>
            <a:ext cx="10653713" cy="1114425"/>
            <a:chOff x="0" y="0"/>
            <a:chExt cx="6711" cy="702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hlink"/>
                </a:gs>
                <a:gs pos="100000">
                  <a:srgbClr val="FF99FF"/>
                </a:gs>
              </a:gsLst>
              <a:lin ang="0" scaled="1"/>
            </a:gradFill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0964" name="Text Box 4"/>
            <p:cNvSpPr txBox="1">
              <a:spLocks noChangeArrowheads="1"/>
            </p:cNvSpPr>
            <p:nvPr/>
          </p:nvSpPr>
          <p:spPr bwMode="auto">
            <a:xfrm>
              <a:off x="3447" y="298"/>
              <a:ext cx="3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/>
                <a:t>	</a:t>
              </a: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Geochemical Exploration</a:t>
              </a:r>
              <a:endParaRPr lang="th-TH" sz="4000"/>
            </a:p>
          </p:txBody>
        </p:sp>
      </p:grp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3" y="1309688"/>
            <a:ext cx="71532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0" y="56530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/>
              <a:t>	ตัวอย่าง ความสัมพันธ์ระหว่างธรณีวิทยาต่อการกระจายตัวของ </a:t>
            </a:r>
            <a:r>
              <a:rPr lang="en-US" sz="2800"/>
              <a:t>Ni </a:t>
            </a:r>
            <a:r>
              <a:rPr lang="th-TH" sz="2800"/>
              <a:t>ในดิน</a:t>
            </a: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0" y="63388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/>
              <a:t>					    </a:t>
            </a:r>
            <a:r>
              <a:rPr lang="th-TH" sz="1800"/>
              <a:t>http://www.geoscience.org.za/prospectus/geochemicalmapping.htm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0"/>
            <a:ext cx="10653713" cy="1114425"/>
            <a:chOff x="0" y="0"/>
            <a:chExt cx="6711" cy="702"/>
          </a:xfrm>
        </p:grpSpPr>
        <p:sp>
          <p:nvSpPr>
            <p:cNvPr id="419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hlink"/>
                </a:gs>
                <a:gs pos="100000">
                  <a:srgbClr val="FF99FF"/>
                </a:gs>
              </a:gsLst>
              <a:lin ang="0" scaled="1"/>
            </a:gradFill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1988" name="Text Box 4"/>
            <p:cNvSpPr txBox="1">
              <a:spLocks noChangeArrowheads="1"/>
            </p:cNvSpPr>
            <p:nvPr/>
          </p:nvSpPr>
          <p:spPr bwMode="auto">
            <a:xfrm>
              <a:off x="3447" y="298"/>
              <a:ext cx="3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/>
                <a:t>	</a:t>
              </a: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Geochemical Exploration</a:t>
              </a:r>
              <a:endParaRPr lang="th-TH" sz="4000"/>
            </a:p>
          </p:txBody>
        </p:sp>
      </p:grp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0" y="1447800"/>
            <a:ext cx="91440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th-TH" sz="4000"/>
              <a:t>				</a:t>
            </a:r>
            <a:r>
              <a:rPr lang="en-US" sz="5400"/>
              <a:t>References</a:t>
            </a:r>
          </a:p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en-US" sz="5400"/>
              <a:t>	</a:t>
            </a:r>
            <a:endParaRPr lang="th-TH" sz="5400"/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381000" y="2057400"/>
            <a:ext cx="9144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th-TH" sz="4000"/>
              <a:t>					   </a:t>
            </a:r>
            <a:r>
              <a:rPr lang="en-US" sz="4000"/>
              <a:t>1. 1.</a:t>
            </a:r>
            <a:r>
              <a:rPr lang="th-TH" sz="3200"/>
              <a:t>http://www.geoscience.org.za/prospectus/geochemicalmapping.htm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3200"/>
              <a:t>2. </a:t>
            </a:r>
            <a:r>
              <a:rPr lang="th-TH" sz="3200"/>
              <a:t>I.L. Elliott and W.K. Fletcher, 1975, Geochemical exploration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3200"/>
              <a:t>3. </a:t>
            </a:r>
            <a:r>
              <a:rPr lang="th-TH" sz="3200"/>
              <a:t>Arthur W. Rose and H. Gundlach, 1981, Geochemical exploration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3200"/>
              <a:t>4. </a:t>
            </a:r>
            <a:r>
              <a:rPr lang="th-TH" sz="3200"/>
              <a:t>G.R. Parslow, 1984, Geochemical </a:t>
            </a:r>
            <a:r>
              <a:rPr lang="en-US" sz="3200"/>
              <a:t>E</a:t>
            </a:r>
            <a:r>
              <a:rPr lang="th-TH" sz="3200"/>
              <a:t>xploration </a:t>
            </a:r>
          </a:p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en-US" sz="5400"/>
              <a:t>	</a:t>
            </a:r>
            <a:endParaRPr lang="th-TH" sz="5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0"/>
            <a:ext cx="10653713" cy="1114425"/>
            <a:chOff x="0" y="0"/>
            <a:chExt cx="6711" cy="702"/>
          </a:xfrm>
        </p:grpSpPr>
        <p:sp>
          <p:nvSpPr>
            <p:cNvPr id="389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hlink"/>
                </a:gs>
                <a:gs pos="100000">
                  <a:srgbClr val="FF99FF"/>
                </a:gs>
              </a:gsLst>
              <a:lin ang="0" scaled="1"/>
            </a:gradFill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8916" name="Text Box 4"/>
            <p:cNvSpPr txBox="1">
              <a:spLocks noChangeArrowheads="1"/>
            </p:cNvSpPr>
            <p:nvPr/>
          </p:nvSpPr>
          <p:spPr bwMode="auto">
            <a:xfrm>
              <a:off x="3447" y="298"/>
              <a:ext cx="3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/>
                <a:t>	</a:t>
              </a: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Geochemical Exploration</a:t>
              </a:r>
              <a:endParaRPr lang="th-TH" sz="4000"/>
            </a:p>
          </p:txBody>
        </p:sp>
      </p:grp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0" y="2955925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5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		Thank you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10653713" cy="1114425"/>
            <a:chOff x="0" y="0"/>
            <a:chExt cx="6711" cy="702"/>
          </a:xfrm>
        </p:grpSpPr>
        <p:sp>
          <p:nvSpPr>
            <p:cNvPr id="1229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hlink"/>
                </a:gs>
                <a:gs pos="100000">
                  <a:srgbClr val="FF99FF"/>
                </a:gs>
              </a:gsLst>
              <a:lin ang="0" scaled="1"/>
            </a:gradFill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3447" y="298"/>
              <a:ext cx="3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/>
                <a:t>	</a:t>
              </a: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Geochemical Exploration</a:t>
              </a:r>
              <a:endParaRPr lang="th-TH" sz="4000"/>
            </a:p>
          </p:txBody>
        </p:sp>
      </p:grp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1582738"/>
            <a:ext cx="91440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40000"/>
              </a:spcBef>
              <a:defRPr/>
            </a:pPr>
            <a:r>
              <a:rPr lang="th-TH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	          Geochemical Environments</a:t>
            </a:r>
            <a:r>
              <a:rPr lang="th-TH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	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th-TH" sz="4000"/>
              <a:t>can be classified into 2 major groups (on the basic 	gross  	differences in pressure, tempurature, and chemistry)	 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3697288"/>
            <a:ext cx="9144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40000"/>
              </a:spcBef>
              <a:defRPr/>
            </a:pPr>
            <a:r>
              <a:rPr lang="th-TH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           - </a:t>
            </a: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 </a:t>
            </a:r>
            <a:r>
              <a:rPr lang="th-TH" sz="40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Deep</a:t>
            </a:r>
            <a:r>
              <a:rPr lang="en-US" sz="4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th-TH" sz="40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seated</a:t>
            </a:r>
            <a:r>
              <a:rPr lang="th-TH" sz="4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th-TH" sz="40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environment</a:t>
            </a:r>
            <a:endParaRPr lang="th-TH" sz="4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60000"/>
              </a:lnSpc>
              <a:spcBef>
                <a:spcPct val="40000"/>
              </a:spcBef>
              <a:defRPr/>
            </a:pPr>
            <a:r>
              <a:rPr lang="th-TH" sz="4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 - </a:t>
            </a:r>
            <a:r>
              <a:rPr lang="en-US" sz="4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th-TH" sz="4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Surficial  </a:t>
            </a:r>
            <a:r>
              <a:rPr lang="th-TH" sz="40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environment</a:t>
            </a:r>
            <a:r>
              <a:rPr lang="th-TH" sz="4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10653713" cy="1114425"/>
            <a:chOff x="0" y="0"/>
            <a:chExt cx="6711" cy="702"/>
          </a:xfrm>
        </p:grpSpPr>
        <p:sp>
          <p:nvSpPr>
            <p:cNvPr id="13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hlink"/>
                </a:gs>
                <a:gs pos="100000">
                  <a:srgbClr val="FF99FF"/>
                </a:gs>
              </a:gsLst>
              <a:lin ang="0" scaled="1"/>
            </a:gradFill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3447" y="298"/>
              <a:ext cx="3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/>
                <a:t>	</a:t>
              </a: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Geochemical Exploration</a:t>
              </a:r>
              <a:endParaRPr lang="th-TH" sz="4000"/>
            </a:p>
          </p:txBody>
        </p:sp>
      </p:grp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-914400" y="1203325"/>
            <a:ext cx="101346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h-TH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		Deep-seated  environment</a:t>
            </a:r>
          </a:p>
          <a:p>
            <a:pPr>
              <a:spcBef>
                <a:spcPct val="25000"/>
              </a:spcBef>
              <a:defRPr/>
            </a:pPr>
            <a:r>
              <a:rPr lang="th-TH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th-TH" sz="4000"/>
              <a:t>-  environment of high temperature and high pressure</a:t>
            </a:r>
          </a:p>
          <a:p>
            <a:pPr>
              <a:defRPr/>
            </a:pPr>
            <a:r>
              <a:rPr lang="th-TH" sz="4000"/>
              <a:t>		-  restricted circulation of fluids</a:t>
            </a:r>
          </a:p>
          <a:p>
            <a:pPr>
              <a:defRPr/>
            </a:pPr>
            <a:r>
              <a:rPr lang="th-TH" sz="4000"/>
              <a:t>		-  relatively to low free-oxygen content</a:t>
            </a:r>
          </a:p>
          <a:p>
            <a:pPr>
              <a:defRPr/>
            </a:pPr>
            <a:r>
              <a:rPr lang="th-TH" sz="4000"/>
              <a:t>		-  such as volcanic phenomena, hot spring etc</a:t>
            </a:r>
          </a:p>
          <a:p>
            <a:pPr>
              <a:defRPr/>
            </a:pPr>
            <a:r>
              <a:rPr lang="th-TH" sz="4000"/>
              <a:t>		-  Magmatic and metamorphic process predominate </a:t>
            </a:r>
          </a:p>
          <a:p>
            <a:pPr>
              <a:defRPr/>
            </a:pPr>
            <a:r>
              <a:rPr lang="th-TH" sz="4000"/>
              <a:t>		-  terms to used: </a:t>
            </a:r>
            <a:r>
              <a:rPr lang="th-TH" sz="4000" i="1"/>
              <a:t>hypogene</a:t>
            </a:r>
            <a:r>
              <a:rPr lang="th-TH" sz="4000"/>
              <a:t>, </a:t>
            </a:r>
            <a:r>
              <a:rPr lang="th-TH" sz="4000" i="1"/>
              <a:t>primary</a:t>
            </a:r>
            <a:r>
              <a:rPr lang="th-TH" sz="4000"/>
              <a:t>, and </a:t>
            </a:r>
            <a:r>
              <a:rPr lang="th-TH" sz="4000" i="1"/>
              <a:t>endogenic</a:t>
            </a:r>
            <a:r>
              <a:rPr lang="th-TH" sz="4000"/>
              <a:t> 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10653713" cy="1114425"/>
            <a:chOff x="0" y="0"/>
            <a:chExt cx="6711" cy="702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hlink"/>
                </a:gs>
                <a:gs pos="100000">
                  <a:srgbClr val="FF99FF"/>
                </a:gs>
              </a:gsLst>
              <a:lin ang="0" scaled="1"/>
            </a:gradFill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3447" y="298"/>
              <a:ext cx="3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/>
                <a:t>	</a:t>
              </a: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Geochemical Exploration</a:t>
              </a:r>
              <a:endParaRPr lang="th-TH" sz="4000"/>
            </a:p>
          </p:txBody>
        </p:sp>
      </p:grp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-914400" y="1219200"/>
            <a:ext cx="101346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h-TH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		Surficial  environment</a:t>
            </a:r>
          </a:p>
          <a:p>
            <a:pPr>
              <a:lnSpc>
                <a:spcPct val="85000"/>
              </a:lnSpc>
              <a:spcBef>
                <a:spcPct val="25000"/>
              </a:spcBef>
              <a:defRPr/>
            </a:pPr>
            <a:r>
              <a:rPr lang="th-TH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th-TH" sz="4000"/>
              <a:t>-  environment of weathering, erosion, and sedimentation</a:t>
            </a:r>
          </a:p>
          <a:p>
            <a:pPr>
              <a:lnSpc>
                <a:spcPct val="85000"/>
              </a:lnSpc>
              <a:defRPr/>
            </a:pPr>
            <a:r>
              <a:rPr lang="th-TH" sz="4000"/>
              <a:t>	   at the surface of the earth</a:t>
            </a:r>
          </a:p>
          <a:p>
            <a:pPr>
              <a:lnSpc>
                <a:spcPct val="85000"/>
              </a:lnSpc>
              <a:defRPr/>
            </a:pPr>
            <a:r>
              <a:rPr lang="th-TH" sz="4000"/>
              <a:t>		-  characterized by low temperature and nearly constant 	   low pressure </a:t>
            </a:r>
          </a:p>
          <a:p>
            <a:pPr>
              <a:lnSpc>
                <a:spcPct val="85000"/>
              </a:lnSpc>
              <a:defRPr/>
            </a:pPr>
            <a:r>
              <a:rPr lang="th-TH" sz="4000"/>
              <a:t>		-  free movement of solution</a:t>
            </a:r>
          </a:p>
          <a:p>
            <a:pPr>
              <a:lnSpc>
                <a:spcPct val="85000"/>
              </a:lnSpc>
              <a:defRPr/>
            </a:pPr>
            <a:r>
              <a:rPr lang="th-TH" sz="4000"/>
              <a:t>		-  abundant of free oxygen, water, and CO</a:t>
            </a:r>
            <a:r>
              <a:rPr lang="th-TH" sz="4000" baseline="-25000"/>
              <a:t>2</a:t>
            </a:r>
            <a:r>
              <a:rPr lang="th-TH" sz="4000"/>
              <a:t> </a:t>
            </a:r>
          </a:p>
          <a:p>
            <a:pPr>
              <a:lnSpc>
                <a:spcPct val="85000"/>
              </a:lnSpc>
              <a:defRPr/>
            </a:pPr>
            <a:r>
              <a:rPr lang="th-TH" sz="4000"/>
              <a:t>		-  terms to used: </a:t>
            </a:r>
            <a:r>
              <a:rPr lang="th-TH" sz="4000" i="1"/>
              <a:t>supergene</a:t>
            </a:r>
            <a:r>
              <a:rPr lang="th-TH" sz="4000"/>
              <a:t>, </a:t>
            </a:r>
            <a:r>
              <a:rPr lang="th-TH" sz="4000" i="1"/>
              <a:t>secondary</a:t>
            </a:r>
            <a:r>
              <a:rPr lang="th-TH" sz="4000"/>
              <a:t>, and </a:t>
            </a:r>
            <a:r>
              <a:rPr lang="th-TH" sz="4000" i="1"/>
              <a:t>exogenic</a:t>
            </a:r>
            <a:r>
              <a:rPr lang="th-TH" sz="4000"/>
              <a:t>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990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Geochemical  Cycle</a:t>
            </a:r>
            <a:endParaRPr lang="th-TH" sz="2800"/>
          </a:p>
        </p:txBody>
      </p:sp>
      <p:grpSp>
        <p:nvGrpSpPr>
          <p:cNvPr id="8195" name="Group 36"/>
          <p:cNvGrpSpPr>
            <a:grpSpLocks/>
          </p:cNvGrpSpPr>
          <p:nvPr/>
        </p:nvGrpSpPr>
        <p:grpSpPr bwMode="auto">
          <a:xfrm>
            <a:off x="-685800" y="-228600"/>
            <a:ext cx="11339513" cy="6691313"/>
            <a:chOff x="-432" y="0"/>
            <a:chExt cx="7143" cy="4215"/>
          </a:xfrm>
        </p:grpSpPr>
        <p:grpSp>
          <p:nvGrpSpPr>
            <p:cNvPr id="8196" name="Group 2"/>
            <p:cNvGrpSpPr>
              <a:grpSpLocks/>
            </p:cNvGrpSpPr>
            <p:nvPr/>
          </p:nvGrpSpPr>
          <p:grpSpPr bwMode="auto">
            <a:xfrm>
              <a:off x="0" y="0"/>
              <a:ext cx="6711" cy="702"/>
              <a:chOff x="0" y="0"/>
              <a:chExt cx="6711" cy="702"/>
            </a:xfrm>
          </p:grpSpPr>
          <p:sp>
            <p:nvSpPr>
              <p:cNvPr id="17411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672"/>
              </a:xfrm>
              <a:prstGeom prst="rect">
                <a:avLst/>
              </a:prstGeom>
              <a:gradFill rotWithShape="0">
                <a:gsLst>
                  <a:gs pos="0">
                    <a:srgbClr val="FF99FF"/>
                  </a:gs>
                  <a:gs pos="50000">
                    <a:schemeClr val="hlink"/>
                  </a:gs>
                  <a:gs pos="100000">
                    <a:srgbClr val="FF99FF"/>
                  </a:gs>
                </a:gsLst>
                <a:lin ang="0" scaled="1"/>
              </a:gradFill>
              <a:ln w="9525" cap="rnd">
                <a:noFill/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7412" name="Text Box 4"/>
              <p:cNvSpPr txBox="1">
                <a:spLocks noChangeArrowheads="1"/>
              </p:cNvSpPr>
              <p:nvPr/>
            </p:nvSpPr>
            <p:spPr bwMode="auto">
              <a:xfrm>
                <a:off x="3447" y="298"/>
                <a:ext cx="326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600"/>
                  <a:t>	</a:t>
                </a:r>
                <a:r>
                  <a:rPr lang="en-US" sz="2800" b="1" i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Geochemical Exploration</a:t>
                </a:r>
                <a:endParaRPr lang="th-TH" sz="4000"/>
              </a:p>
            </p:txBody>
          </p:sp>
        </p:grpSp>
        <p:sp>
          <p:nvSpPr>
            <p:cNvPr id="8197" name="Text Box 6"/>
            <p:cNvSpPr txBox="1">
              <a:spLocks noChangeArrowheads="1"/>
            </p:cNvSpPr>
            <p:nvPr/>
          </p:nvSpPr>
          <p:spPr bwMode="auto">
            <a:xfrm>
              <a:off x="-432" y="1376"/>
              <a:ext cx="5760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40000"/>
                </a:lnSpc>
                <a:spcBef>
                  <a:spcPct val="30000"/>
                </a:spcBef>
              </a:pPr>
              <a:r>
                <a:rPr lang="th-TH" sz="2800"/>
                <a:t>Soluble salts</a:t>
              </a:r>
            </a:p>
            <a:p>
              <a:pPr algn="ctr">
                <a:lnSpc>
                  <a:spcPct val="40000"/>
                </a:lnSpc>
                <a:spcBef>
                  <a:spcPct val="30000"/>
                </a:spcBef>
              </a:pPr>
              <a:r>
                <a:rPr lang="th-TH" sz="2800"/>
                <a:t>Hydrous oxide (Clay minerals)</a:t>
              </a:r>
            </a:p>
            <a:p>
              <a:pPr algn="ctr">
                <a:lnSpc>
                  <a:spcPct val="40000"/>
                </a:lnSpc>
                <a:spcBef>
                  <a:spcPct val="30000"/>
                </a:spcBef>
              </a:pPr>
              <a:r>
                <a:rPr lang="th-TH" sz="2800"/>
                <a:t>Residual primary minerals</a:t>
              </a:r>
            </a:p>
          </p:txBody>
        </p:sp>
        <p:sp>
          <p:nvSpPr>
            <p:cNvPr id="8198" name="Text Box 7"/>
            <p:cNvSpPr txBox="1">
              <a:spLocks noChangeArrowheads="1"/>
            </p:cNvSpPr>
            <p:nvPr/>
          </p:nvSpPr>
          <p:spPr bwMode="auto">
            <a:xfrm>
              <a:off x="0" y="2160"/>
              <a:ext cx="2208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40000"/>
                </a:lnSpc>
                <a:spcBef>
                  <a:spcPct val="30000"/>
                </a:spcBef>
              </a:pPr>
              <a:r>
                <a:rPr lang="th-TH" sz="2800"/>
                <a:t>Surface Processes</a:t>
              </a:r>
            </a:p>
            <a:p>
              <a:pPr algn="ctr">
                <a:lnSpc>
                  <a:spcPct val="40000"/>
                </a:lnSpc>
                <a:spcBef>
                  <a:spcPct val="30000"/>
                </a:spcBef>
              </a:pPr>
              <a:r>
                <a:rPr lang="th-TH" sz="2800"/>
                <a:t>(uplift, erosion, and weathering)</a:t>
              </a:r>
            </a:p>
          </p:txBody>
        </p:sp>
        <p:sp>
          <p:nvSpPr>
            <p:cNvPr id="8199" name="Text Box 8"/>
            <p:cNvSpPr txBox="1">
              <a:spLocks noChangeArrowheads="1"/>
            </p:cNvSpPr>
            <p:nvPr/>
          </p:nvSpPr>
          <p:spPr bwMode="auto">
            <a:xfrm>
              <a:off x="2640" y="2160"/>
              <a:ext cx="2208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40000"/>
                </a:lnSpc>
                <a:spcBef>
                  <a:spcPct val="30000"/>
                </a:spcBef>
              </a:pPr>
              <a:r>
                <a:rPr lang="th-TH" sz="2800"/>
                <a:t>Sedimentation and</a:t>
              </a:r>
            </a:p>
            <a:p>
              <a:pPr algn="ctr">
                <a:lnSpc>
                  <a:spcPct val="40000"/>
                </a:lnSpc>
                <a:spcBef>
                  <a:spcPct val="30000"/>
                </a:spcBef>
              </a:pPr>
              <a:r>
                <a:rPr lang="th-TH" sz="2800"/>
                <a:t>diagenesis</a:t>
              </a:r>
            </a:p>
          </p:txBody>
        </p:sp>
        <p:sp>
          <p:nvSpPr>
            <p:cNvPr id="8200" name="Text Box 9"/>
            <p:cNvSpPr txBox="1">
              <a:spLocks noChangeArrowheads="1"/>
            </p:cNvSpPr>
            <p:nvPr/>
          </p:nvSpPr>
          <p:spPr bwMode="auto">
            <a:xfrm>
              <a:off x="-48" y="2736"/>
              <a:ext cx="2208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40000"/>
                </a:lnSpc>
                <a:spcBef>
                  <a:spcPct val="30000"/>
                </a:spcBef>
              </a:pPr>
              <a:r>
                <a:rPr lang="th-TH" sz="2800"/>
                <a:t>Igneous Rock</a:t>
              </a:r>
            </a:p>
          </p:txBody>
        </p:sp>
        <p:sp>
          <p:nvSpPr>
            <p:cNvPr id="8201" name="Text Box 10"/>
            <p:cNvSpPr txBox="1">
              <a:spLocks noChangeArrowheads="1"/>
            </p:cNvSpPr>
            <p:nvPr/>
          </p:nvSpPr>
          <p:spPr bwMode="auto">
            <a:xfrm>
              <a:off x="2736" y="2736"/>
              <a:ext cx="2208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40000"/>
                </a:lnSpc>
                <a:spcBef>
                  <a:spcPct val="30000"/>
                </a:spcBef>
              </a:pPr>
              <a:r>
                <a:rPr lang="th-TH" sz="2800"/>
                <a:t>Sedimentary Rock</a:t>
              </a:r>
            </a:p>
          </p:txBody>
        </p:sp>
        <p:sp>
          <p:nvSpPr>
            <p:cNvPr id="8202" name="Text Box 11"/>
            <p:cNvSpPr txBox="1">
              <a:spLocks noChangeArrowheads="1"/>
            </p:cNvSpPr>
            <p:nvPr/>
          </p:nvSpPr>
          <p:spPr bwMode="auto">
            <a:xfrm>
              <a:off x="-48" y="3290"/>
              <a:ext cx="2208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40000"/>
                </a:lnSpc>
                <a:spcBef>
                  <a:spcPct val="30000"/>
                </a:spcBef>
              </a:pPr>
              <a:r>
                <a:rPr lang="th-TH" sz="2800"/>
                <a:t>Magmas</a:t>
              </a:r>
            </a:p>
          </p:txBody>
        </p:sp>
        <p:sp>
          <p:nvSpPr>
            <p:cNvPr id="8203" name="Text Box 12"/>
            <p:cNvSpPr txBox="1">
              <a:spLocks noChangeArrowheads="1"/>
            </p:cNvSpPr>
            <p:nvPr/>
          </p:nvSpPr>
          <p:spPr bwMode="auto">
            <a:xfrm>
              <a:off x="2736" y="3290"/>
              <a:ext cx="2208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40000"/>
                </a:lnSpc>
                <a:spcBef>
                  <a:spcPct val="30000"/>
                </a:spcBef>
              </a:pPr>
              <a:r>
                <a:rPr lang="th-TH" sz="2800"/>
                <a:t>Metamorphic Rock</a:t>
              </a:r>
            </a:p>
          </p:txBody>
        </p:sp>
        <p:sp>
          <p:nvSpPr>
            <p:cNvPr id="8204" name="Text Box 13"/>
            <p:cNvSpPr txBox="1">
              <a:spLocks noChangeArrowheads="1"/>
            </p:cNvSpPr>
            <p:nvPr/>
          </p:nvSpPr>
          <p:spPr bwMode="auto">
            <a:xfrm>
              <a:off x="1536" y="3792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/>
                <a:t>melting</a:t>
              </a:r>
            </a:p>
          </p:txBody>
        </p:sp>
        <p:sp>
          <p:nvSpPr>
            <p:cNvPr id="8205" name="Oval 15"/>
            <p:cNvSpPr>
              <a:spLocks noChangeArrowheads="1"/>
            </p:cNvSpPr>
            <p:nvPr/>
          </p:nvSpPr>
          <p:spPr bwMode="auto">
            <a:xfrm>
              <a:off x="1104" y="1314"/>
              <a:ext cx="2688" cy="672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206" name="Line 17"/>
            <p:cNvSpPr>
              <a:spLocks noChangeShapeType="1"/>
            </p:cNvSpPr>
            <p:nvPr/>
          </p:nvSpPr>
          <p:spPr bwMode="auto">
            <a:xfrm flipV="1">
              <a:off x="624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207" name="Line 18"/>
            <p:cNvSpPr>
              <a:spLocks noChangeShapeType="1"/>
            </p:cNvSpPr>
            <p:nvPr/>
          </p:nvSpPr>
          <p:spPr bwMode="auto">
            <a:xfrm>
              <a:off x="624" y="172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208" name="Line 19"/>
            <p:cNvSpPr>
              <a:spLocks noChangeShapeType="1"/>
            </p:cNvSpPr>
            <p:nvPr/>
          </p:nvSpPr>
          <p:spPr bwMode="auto">
            <a:xfrm>
              <a:off x="3840" y="169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209" name="Line 20"/>
            <p:cNvSpPr>
              <a:spLocks noChangeShapeType="1"/>
            </p:cNvSpPr>
            <p:nvPr/>
          </p:nvSpPr>
          <p:spPr bwMode="auto">
            <a:xfrm>
              <a:off x="4128" y="169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210" name="Oval 21"/>
            <p:cNvSpPr>
              <a:spLocks noChangeArrowheads="1"/>
            </p:cNvSpPr>
            <p:nvPr/>
          </p:nvSpPr>
          <p:spPr bwMode="auto">
            <a:xfrm>
              <a:off x="432" y="2592"/>
              <a:ext cx="1296" cy="384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211" name="Oval 22"/>
            <p:cNvSpPr>
              <a:spLocks noChangeArrowheads="1"/>
            </p:cNvSpPr>
            <p:nvPr/>
          </p:nvSpPr>
          <p:spPr bwMode="auto">
            <a:xfrm>
              <a:off x="3178" y="2620"/>
              <a:ext cx="1296" cy="384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212" name="Oval 23"/>
            <p:cNvSpPr>
              <a:spLocks noChangeArrowheads="1"/>
            </p:cNvSpPr>
            <p:nvPr/>
          </p:nvSpPr>
          <p:spPr bwMode="auto">
            <a:xfrm>
              <a:off x="3168" y="3158"/>
              <a:ext cx="1392" cy="384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213" name="Line 24"/>
            <p:cNvSpPr>
              <a:spLocks noChangeShapeType="1"/>
            </p:cNvSpPr>
            <p:nvPr/>
          </p:nvSpPr>
          <p:spPr bwMode="auto">
            <a:xfrm>
              <a:off x="4176" y="24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214" name="Line 25"/>
            <p:cNvSpPr>
              <a:spLocks noChangeShapeType="1"/>
            </p:cNvSpPr>
            <p:nvPr/>
          </p:nvSpPr>
          <p:spPr bwMode="auto">
            <a:xfrm>
              <a:off x="4176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215" name="Text Box 26"/>
            <p:cNvSpPr txBox="1">
              <a:spLocks noChangeArrowheads="1"/>
            </p:cNvSpPr>
            <p:nvPr/>
          </p:nvSpPr>
          <p:spPr bwMode="auto">
            <a:xfrm>
              <a:off x="4196" y="2842"/>
              <a:ext cx="14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/>
                <a:t>metamorphism</a:t>
              </a:r>
            </a:p>
          </p:txBody>
        </p:sp>
        <p:sp>
          <p:nvSpPr>
            <p:cNvPr id="8216" name="Line 27"/>
            <p:cNvSpPr>
              <a:spLocks noChangeShapeType="1"/>
            </p:cNvSpPr>
            <p:nvPr/>
          </p:nvSpPr>
          <p:spPr bwMode="auto">
            <a:xfrm>
              <a:off x="4166" y="360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217" name="Line 28"/>
            <p:cNvSpPr>
              <a:spLocks noChangeShapeType="1"/>
            </p:cNvSpPr>
            <p:nvPr/>
          </p:nvSpPr>
          <p:spPr bwMode="auto">
            <a:xfrm flipH="1">
              <a:off x="2198" y="398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218" name="Line 29"/>
            <p:cNvSpPr>
              <a:spLocks noChangeShapeType="1"/>
            </p:cNvSpPr>
            <p:nvPr/>
          </p:nvSpPr>
          <p:spPr bwMode="auto">
            <a:xfrm flipH="1" flipV="1">
              <a:off x="1200" y="3456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219" name="Line 30"/>
            <p:cNvSpPr>
              <a:spLocks noChangeShapeType="1"/>
            </p:cNvSpPr>
            <p:nvPr/>
          </p:nvSpPr>
          <p:spPr bwMode="auto">
            <a:xfrm flipV="1">
              <a:off x="720" y="297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220" name="Text Box 31"/>
            <p:cNvSpPr txBox="1">
              <a:spLocks noChangeArrowheads="1"/>
            </p:cNvSpPr>
            <p:nvPr/>
          </p:nvSpPr>
          <p:spPr bwMode="auto">
            <a:xfrm>
              <a:off x="2544" y="3888"/>
              <a:ext cx="16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>
                  <a:solidFill>
                    <a:srgbClr val="FF0066"/>
                  </a:solidFill>
                </a:rPr>
                <a:t>New material from depth</a:t>
              </a:r>
              <a:endParaRPr lang="th-TH" sz="2800"/>
            </a:p>
          </p:txBody>
        </p:sp>
        <p:sp>
          <p:nvSpPr>
            <p:cNvPr id="8221" name="Text Box 32"/>
            <p:cNvSpPr txBox="1">
              <a:spLocks noChangeArrowheads="1"/>
            </p:cNvSpPr>
            <p:nvPr/>
          </p:nvSpPr>
          <p:spPr bwMode="auto">
            <a:xfrm>
              <a:off x="2544" y="3696"/>
              <a:ext cx="16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>
                  <a:solidFill>
                    <a:srgbClr val="FF0066"/>
                  </a:solidFill>
                </a:rPr>
                <a:t>high T &amp; high P</a:t>
              </a:r>
              <a:endParaRPr lang="th-TH" sz="2800"/>
            </a:p>
          </p:txBody>
        </p:sp>
        <p:sp>
          <p:nvSpPr>
            <p:cNvPr id="8222" name="Line 33"/>
            <p:cNvSpPr>
              <a:spLocks noChangeShapeType="1"/>
            </p:cNvSpPr>
            <p:nvPr/>
          </p:nvSpPr>
          <p:spPr bwMode="auto">
            <a:xfrm>
              <a:off x="144" y="2502"/>
              <a:ext cx="5280" cy="0"/>
            </a:xfrm>
            <a:prstGeom prst="line">
              <a:avLst/>
            </a:prstGeom>
            <a:noFill/>
            <a:ln w="9525" cap="rnd">
              <a:solidFill>
                <a:srgbClr val="FF006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442" name="Text Box 34"/>
            <p:cNvSpPr txBox="1">
              <a:spLocks noChangeArrowheads="1"/>
            </p:cNvSpPr>
            <p:nvPr/>
          </p:nvSpPr>
          <p:spPr bwMode="auto">
            <a:xfrm>
              <a:off x="4512" y="2064"/>
              <a:ext cx="12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th-TH" sz="2800" i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Surficial Envt.</a:t>
              </a:r>
            </a:p>
          </p:txBody>
        </p:sp>
        <p:sp>
          <p:nvSpPr>
            <p:cNvPr id="17443" name="Text Box 35"/>
            <p:cNvSpPr txBox="1">
              <a:spLocks noChangeArrowheads="1"/>
            </p:cNvSpPr>
            <p:nvPr/>
          </p:nvSpPr>
          <p:spPr bwMode="auto">
            <a:xfrm>
              <a:off x="4512" y="3177"/>
              <a:ext cx="12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th-TH" sz="2800" i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Deep-seated Envt.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10653713" cy="1114425"/>
            <a:chOff x="0" y="0"/>
            <a:chExt cx="6711" cy="702"/>
          </a:xfrm>
        </p:grpSpPr>
        <p:sp>
          <p:nvSpPr>
            <p:cNvPr id="184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hlink"/>
                </a:gs>
                <a:gs pos="100000">
                  <a:srgbClr val="FF99FF"/>
                </a:gs>
              </a:gsLst>
              <a:lin ang="0" scaled="1"/>
            </a:gradFill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3447" y="298"/>
              <a:ext cx="3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/>
                <a:t>	</a:t>
              </a: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Geochemical Exploration</a:t>
              </a:r>
              <a:endParaRPr lang="th-TH" sz="4000"/>
            </a:p>
          </p:txBody>
        </p:sp>
      </p:grp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-228600" y="990600"/>
            <a:ext cx="9144000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		Geochemical  Dispersion</a:t>
            </a:r>
          </a:p>
          <a:p>
            <a:pPr>
              <a:lnSpc>
                <a:spcPct val="115000"/>
              </a:lnSpc>
              <a:spcBef>
                <a:spcPct val="5000"/>
              </a:spcBef>
              <a:defRPr/>
            </a:pPr>
            <a:r>
              <a:rPr lang="th-TH" sz="2800"/>
              <a:t>		</a:t>
            </a:r>
            <a:r>
              <a:rPr lang="th-TH" sz="4000"/>
              <a:t>occurs in dynamic systems in which earth materials 	are undergoing changes in chemical environment, 		temperature, pressure, mechanical strain, or other physical 	condition such as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0" y="4708525"/>
            <a:ext cx="9144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th-TH" sz="4000"/>
              <a:t>		-  injection of magma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th-TH" sz="4000"/>
              <a:t>		- surfical material by water action etc.</a:t>
            </a:r>
          </a:p>
          <a:p>
            <a:pPr>
              <a:spcBef>
                <a:spcPct val="50000"/>
              </a:spcBef>
            </a:pPr>
            <a:endParaRPr lang="th-TH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10653713" cy="1114425"/>
            <a:chOff x="0" y="0"/>
            <a:chExt cx="6711" cy="702"/>
          </a:xfrm>
        </p:grpSpPr>
        <p:sp>
          <p:nvSpPr>
            <p:cNvPr id="194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hlink"/>
                </a:gs>
                <a:gs pos="100000">
                  <a:srgbClr val="FF99FF"/>
                </a:gs>
              </a:gsLst>
              <a:lin ang="0" scaled="1"/>
            </a:gradFill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9460" name="Text Box 4"/>
            <p:cNvSpPr txBox="1">
              <a:spLocks noChangeArrowheads="1"/>
            </p:cNvSpPr>
            <p:nvPr/>
          </p:nvSpPr>
          <p:spPr bwMode="auto">
            <a:xfrm>
              <a:off x="3447" y="298"/>
              <a:ext cx="3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/>
                <a:t>	</a:t>
              </a: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Geochemical Exploration</a:t>
              </a:r>
              <a:endParaRPr lang="th-TH" sz="4000"/>
            </a:p>
          </p:txBody>
        </p:sp>
      </p:grp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019425" y="1219200"/>
            <a:ext cx="3089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Dispersion  Process</a:t>
            </a:r>
            <a:endParaRPr lang="th-TH" sz="4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4" name="Picture 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32025"/>
            <a:ext cx="77724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ngsana New"/>
        <a:ea typeface=""/>
        <a:cs typeface=""/>
      </a:majorFont>
      <a:minorFont>
        <a:latin typeface="Angsana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848</TotalTime>
  <Words>198</Words>
  <Application>Microsoft Office PowerPoint</Application>
  <PresentationFormat>On-screen Show (4:3)</PresentationFormat>
  <Paragraphs>184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GIT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Administrator</dc:creator>
  <cp:lastModifiedBy>sKzXP</cp:lastModifiedBy>
  <cp:revision>46</cp:revision>
  <cp:lastPrinted>2004-03-19T01:37:44Z</cp:lastPrinted>
  <dcterms:created xsi:type="dcterms:W3CDTF">2004-03-18T07:42:16Z</dcterms:created>
  <dcterms:modified xsi:type="dcterms:W3CDTF">2012-04-02T06:24:45Z</dcterms:modified>
</cp:coreProperties>
</file>